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8"/>
  </p:handoutMasterIdLst>
  <p:sldIdLst>
    <p:sldId id="271" r:id="rId2"/>
    <p:sldId id="272" r:id="rId3"/>
    <p:sldId id="273" r:id="rId4"/>
    <p:sldId id="321" r:id="rId5"/>
    <p:sldId id="322" r:id="rId6"/>
    <p:sldId id="323" r:id="rId7"/>
    <p:sldId id="324" r:id="rId8"/>
    <p:sldId id="326" r:id="rId9"/>
    <p:sldId id="274" r:id="rId10"/>
    <p:sldId id="332" r:id="rId11"/>
    <p:sldId id="334" r:id="rId12"/>
    <p:sldId id="305" r:id="rId13"/>
    <p:sldId id="325" r:id="rId14"/>
    <p:sldId id="329" r:id="rId15"/>
    <p:sldId id="318" r:id="rId16"/>
    <p:sldId id="281" r:id="rId17"/>
  </p:sldIdLst>
  <p:sldSz cx="12192000" cy="6858000"/>
  <p:notesSz cx="6858000" cy="9144000"/>
  <p:defaultTextStyle>
    <a:defPPr>
      <a:defRPr lang="en-US"/>
    </a:defPPr>
    <a:lvl1pPr marL="0" algn="l" defTabSz="914330" rtl="0" eaLnBrk="1" latinLnBrk="0" hangingPunct="1">
      <a:defRPr sz="1800" kern="1200">
        <a:solidFill>
          <a:schemeClr val="tx1"/>
        </a:solidFill>
        <a:latin typeface="+mn-lt"/>
        <a:ea typeface="+mn-ea"/>
        <a:cs typeface="+mn-cs"/>
      </a:defRPr>
    </a:lvl1pPr>
    <a:lvl2pPr marL="457165" algn="l" defTabSz="914330" rtl="0" eaLnBrk="1" latinLnBrk="0" hangingPunct="1">
      <a:defRPr sz="1800" kern="1200">
        <a:solidFill>
          <a:schemeClr val="tx1"/>
        </a:solidFill>
        <a:latin typeface="+mn-lt"/>
        <a:ea typeface="+mn-ea"/>
        <a:cs typeface="+mn-cs"/>
      </a:defRPr>
    </a:lvl2pPr>
    <a:lvl3pPr marL="914330" algn="l" defTabSz="914330" rtl="0" eaLnBrk="1" latinLnBrk="0" hangingPunct="1">
      <a:defRPr sz="1800" kern="1200">
        <a:solidFill>
          <a:schemeClr val="tx1"/>
        </a:solidFill>
        <a:latin typeface="+mn-lt"/>
        <a:ea typeface="+mn-ea"/>
        <a:cs typeface="+mn-cs"/>
      </a:defRPr>
    </a:lvl3pPr>
    <a:lvl4pPr marL="1371497" algn="l" defTabSz="914330" rtl="0" eaLnBrk="1" latinLnBrk="0" hangingPunct="1">
      <a:defRPr sz="1800" kern="1200">
        <a:solidFill>
          <a:schemeClr val="tx1"/>
        </a:solidFill>
        <a:latin typeface="+mn-lt"/>
        <a:ea typeface="+mn-ea"/>
        <a:cs typeface="+mn-cs"/>
      </a:defRPr>
    </a:lvl4pPr>
    <a:lvl5pPr marL="1828662" algn="l" defTabSz="914330" rtl="0" eaLnBrk="1" latinLnBrk="0" hangingPunct="1">
      <a:defRPr sz="1800" kern="1200">
        <a:solidFill>
          <a:schemeClr val="tx1"/>
        </a:solidFill>
        <a:latin typeface="+mn-lt"/>
        <a:ea typeface="+mn-ea"/>
        <a:cs typeface="+mn-cs"/>
      </a:defRPr>
    </a:lvl5pPr>
    <a:lvl6pPr marL="2285827" algn="l" defTabSz="914330" rtl="0" eaLnBrk="1" latinLnBrk="0" hangingPunct="1">
      <a:defRPr sz="1800" kern="1200">
        <a:solidFill>
          <a:schemeClr val="tx1"/>
        </a:solidFill>
        <a:latin typeface="+mn-lt"/>
        <a:ea typeface="+mn-ea"/>
        <a:cs typeface="+mn-cs"/>
      </a:defRPr>
    </a:lvl6pPr>
    <a:lvl7pPr marL="2742992" algn="l" defTabSz="914330" rtl="0" eaLnBrk="1" latinLnBrk="0" hangingPunct="1">
      <a:defRPr sz="1800" kern="1200">
        <a:solidFill>
          <a:schemeClr val="tx1"/>
        </a:solidFill>
        <a:latin typeface="+mn-lt"/>
        <a:ea typeface="+mn-ea"/>
        <a:cs typeface="+mn-cs"/>
      </a:defRPr>
    </a:lvl7pPr>
    <a:lvl8pPr marL="3200159" algn="l" defTabSz="914330" rtl="0" eaLnBrk="1" latinLnBrk="0" hangingPunct="1">
      <a:defRPr sz="1800" kern="1200">
        <a:solidFill>
          <a:schemeClr val="tx1"/>
        </a:solidFill>
        <a:latin typeface="+mn-lt"/>
        <a:ea typeface="+mn-ea"/>
        <a:cs typeface="+mn-cs"/>
      </a:defRPr>
    </a:lvl8pPr>
    <a:lvl9pPr marL="3657324" algn="l" defTabSz="91433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scaleToFitPaper="1" frameSlides="1"/>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75" d="100"/>
          <a:sy n="75" d="100"/>
        </p:scale>
        <p:origin x="-880" y="-8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handoutMaster" Target="handoutMasters/handoutMaster1.xml"/><Relationship Id="rId1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088F9C2-0DC4-0B49-AE9B-F2E77DA9DEE4}" type="datetimeFigureOut">
              <a:rPr lang="en-US" smtClean="0"/>
              <a:t>03/10/17</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47B6CFF-819B-5147-ACEE-F19F141A638F}" type="slidenum">
              <a:rPr lang="en-US" smtClean="0"/>
              <a:t>‹#›</a:t>
            </a:fld>
            <a:endParaRPr lang="en-US" dirty="0"/>
          </a:p>
        </p:txBody>
      </p:sp>
    </p:spTree>
    <p:extLst>
      <p:ext uri="{BB962C8B-B14F-4D97-AF65-F5344CB8AC3E}">
        <p14:creationId xmlns:p14="http://schemas.microsoft.com/office/powerpoint/2010/main" val="201692068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E"/>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165" indent="0" algn="ctr">
              <a:buNone/>
              <a:defRPr sz="2000"/>
            </a:lvl2pPr>
            <a:lvl3pPr marL="914330" indent="0" algn="ctr">
              <a:buNone/>
              <a:defRPr sz="1800"/>
            </a:lvl3pPr>
            <a:lvl4pPr marL="1371497" indent="0" algn="ctr">
              <a:buNone/>
              <a:defRPr sz="1600"/>
            </a:lvl4pPr>
            <a:lvl5pPr marL="1828662" indent="0" algn="ctr">
              <a:buNone/>
              <a:defRPr sz="1600"/>
            </a:lvl5pPr>
            <a:lvl6pPr marL="2285827" indent="0" algn="ctr">
              <a:buNone/>
              <a:defRPr sz="1600"/>
            </a:lvl6pPr>
            <a:lvl7pPr marL="2742992" indent="0" algn="ctr">
              <a:buNone/>
              <a:defRPr sz="1600"/>
            </a:lvl7pPr>
            <a:lvl8pPr marL="3200159" indent="0" algn="ctr">
              <a:buNone/>
              <a:defRPr sz="1600"/>
            </a:lvl8pPr>
            <a:lvl9pPr marL="3657324" indent="0" algn="ctr">
              <a:buNone/>
              <a:defRPr sz="1600"/>
            </a:lvl9pPr>
          </a:lstStyle>
          <a:p>
            <a:r>
              <a:rPr lang="en-US" smtClean="0"/>
              <a:t>Click to edit Master subtitle style</a:t>
            </a:r>
            <a:endParaRPr lang="en-IE"/>
          </a:p>
        </p:txBody>
      </p:sp>
      <p:sp>
        <p:nvSpPr>
          <p:cNvPr id="4" name="Date Placeholder 3"/>
          <p:cNvSpPr>
            <a:spLocks noGrp="1"/>
          </p:cNvSpPr>
          <p:nvPr>
            <p:ph type="dt" sz="half" idx="10"/>
          </p:nvPr>
        </p:nvSpPr>
        <p:spPr/>
        <p:txBody>
          <a:bodyPr/>
          <a:lstStyle/>
          <a:p>
            <a:fld id="{9BAED155-025F-45F0-9D1F-D91BBC23FDEC}" type="datetimeFigureOut">
              <a:rPr lang="en-IE" smtClean="0"/>
              <a:t>03/10/17</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EAE2F84D-209E-4C26-8373-4E6326065E6E}" type="slidenum">
              <a:rPr lang="en-IE" smtClean="0"/>
              <a:t>‹#›</a:t>
            </a:fld>
            <a:endParaRPr lang="en-IE"/>
          </a:p>
        </p:txBody>
      </p:sp>
    </p:spTree>
    <p:extLst>
      <p:ext uri="{BB962C8B-B14F-4D97-AF65-F5344CB8AC3E}">
        <p14:creationId xmlns:p14="http://schemas.microsoft.com/office/powerpoint/2010/main" val="33130923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9BAED155-025F-45F0-9D1F-D91BBC23FDEC}" type="datetimeFigureOut">
              <a:rPr lang="en-IE" smtClean="0"/>
              <a:t>03/10/17</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EAE2F84D-209E-4C26-8373-4E6326065E6E}" type="slidenum">
              <a:rPr lang="en-IE" smtClean="0"/>
              <a:t>‹#›</a:t>
            </a:fld>
            <a:endParaRPr lang="en-IE"/>
          </a:p>
        </p:txBody>
      </p:sp>
    </p:spTree>
    <p:extLst>
      <p:ext uri="{BB962C8B-B14F-4D97-AF65-F5344CB8AC3E}">
        <p14:creationId xmlns:p14="http://schemas.microsoft.com/office/powerpoint/2010/main" val="42724534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6"/>
            <a:ext cx="2628900" cy="5811838"/>
          </a:xfrm>
        </p:spPr>
        <p:txBody>
          <a:bodyPr vert="eaVert"/>
          <a:lstStyle/>
          <a:p>
            <a:r>
              <a:rPr lang="en-US" smtClean="0"/>
              <a:t>Click to edit Master title style</a:t>
            </a:r>
            <a:endParaRPr lang="en-IE"/>
          </a:p>
        </p:txBody>
      </p:sp>
      <p:sp>
        <p:nvSpPr>
          <p:cNvPr id="3" name="Vertical Text Placeholder 2"/>
          <p:cNvSpPr>
            <a:spLocks noGrp="1"/>
          </p:cNvSpPr>
          <p:nvPr>
            <p:ph type="body" orient="vert" idx="1"/>
          </p:nvPr>
        </p:nvSpPr>
        <p:spPr>
          <a:xfrm>
            <a:off x="838200" y="365126"/>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9BAED155-025F-45F0-9D1F-D91BBC23FDEC}" type="datetimeFigureOut">
              <a:rPr lang="en-IE" smtClean="0"/>
              <a:t>03/10/17</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EAE2F84D-209E-4C26-8373-4E6326065E6E}" type="slidenum">
              <a:rPr lang="en-IE" smtClean="0"/>
              <a:t>‹#›</a:t>
            </a:fld>
            <a:endParaRPr lang="en-IE"/>
          </a:p>
        </p:txBody>
      </p:sp>
    </p:spTree>
    <p:extLst>
      <p:ext uri="{BB962C8B-B14F-4D97-AF65-F5344CB8AC3E}">
        <p14:creationId xmlns:p14="http://schemas.microsoft.com/office/powerpoint/2010/main" val="32487228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9BAED155-025F-45F0-9D1F-D91BBC23FDEC}" type="datetimeFigureOut">
              <a:rPr lang="en-IE" smtClean="0"/>
              <a:t>03/10/17</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EAE2F84D-209E-4C26-8373-4E6326065E6E}" type="slidenum">
              <a:rPr lang="en-IE" smtClean="0"/>
              <a:t>‹#›</a:t>
            </a:fld>
            <a:endParaRPr lang="en-IE"/>
          </a:p>
        </p:txBody>
      </p:sp>
    </p:spTree>
    <p:extLst>
      <p:ext uri="{BB962C8B-B14F-4D97-AF65-F5344CB8AC3E}">
        <p14:creationId xmlns:p14="http://schemas.microsoft.com/office/powerpoint/2010/main" val="3812953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43"/>
            <a:ext cx="10515600" cy="2852737"/>
          </a:xfrm>
        </p:spPr>
        <p:txBody>
          <a:bodyPr anchor="b"/>
          <a:lstStyle>
            <a:lvl1pPr>
              <a:defRPr sz="6000"/>
            </a:lvl1pPr>
          </a:lstStyle>
          <a:p>
            <a:r>
              <a:rPr lang="en-US" smtClean="0"/>
              <a:t>Click to edit Master title style</a:t>
            </a:r>
            <a:endParaRPr lang="en-IE"/>
          </a:p>
        </p:txBody>
      </p:sp>
      <p:sp>
        <p:nvSpPr>
          <p:cNvPr id="3" name="Text Placeholder 2"/>
          <p:cNvSpPr>
            <a:spLocks noGrp="1"/>
          </p:cNvSpPr>
          <p:nvPr>
            <p:ph type="body" idx="1"/>
          </p:nvPr>
        </p:nvSpPr>
        <p:spPr>
          <a:xfrm>
            <a:off x="831850" y="4589468"/>
            <a:ext cx="10515600" cy="1500187"/>
          </a:xfrm>
        </p:spPr>
        <p:txBody>
          <a:bodyPr/>
          <a:lstStyle>
            <a:lvl1pPr marL="0" indent="0">
              <a:buNone/>
              <a:defRPr sz="2400">
                <a:solidFill>
                  <a:schemeClr val="tx1">
                    <a:tint val="75000"/>
                  </a:schemeClr>
                </a:solidFill>
              </a:defRPr>
            </a:lvl1pPr>
            <a:lvl2pPr marL="457165" indent="0">
              <a:buNone/>
              <a:defRPr sz="2000">
                <a:solidFill>
                  <a:schemeClr val="tx1">
                    <a:tint val="75000"/>
                  </a:schemeClr>
                </a:solidFill>
              </a:defRPr>
            </a:lvl2pPr>
            <a:lvl3pPr marL="914330" indent="0">
              <a:buNone/>
              <a:defRPr sz="1800">
                <a:solidFill>
                  <a:schemeClr val="tx1">
                    <a:tint val="75000"/>
                  </a:schemeClr>
                </a:solidFill>
              </a:defRPr>
            </a:lvl3pPr>
            <a:lvl4pPr marL="1371497" indent="0">
              <a:buNone/>
              <a:defRPr sz="1600">
                <a:solidFill>
                  <a:schemeClr val="tx1">
                    <a:tint val="75000"/>
                  </a:schemeClr>
                </a:solidFill>
              </a:defRPr>
            </a:lvl4pPr>
            <a:lvl5pPr marL="1828662" indent="0">
              <a:buNone/>
              <a:defRPr sz="1600">
                <a:solidFill>
                  <a:schemeClr val="tx1">
                    <a:tint val="75000"/>
                  </a:schemeClr>
                </a:solidFill>
              </a:defRPr>
            </a:lvl5pPr>
            <a:lvl6pPr marL="2285827" indent="0">
              <a:buNone/>
              <a:defRPr sz="1600">
                <a:solidFill>
                  <a:schemeClr val="tx1">
                    <a:tint val="75000"/>
                  </a:schemeClr>
                </a:solidFill>
              </a:defRPr>
            </a:lvl6pPr>
            <a:lvl7pPr marL="2742992" indent="0">
              <a:buNone/>
              <a:defRPr sz="1600">
                <a:solidFill>
                  <a:schemeClr val="tx1">
                    <a:tint val="75000"/>
                  </a:schemeClr>
                </a:solidFill>
              </a:defRPr>
            </a:lvl7pPr>
            <a:lvl8pPr marL="3200159" indent="0">
              <a:buNone/>
              <a:defRPr sz="1600">
                <a:solidFill>
                  <a:schemeClr val="tx1">
                    <a:tint val="75000"/>
                  </a:schemeClr>
                </a:solidFill>
              </a:defRPr>
            </a:lvl8pPr>
            <a:lvl9pPr marL="3657324"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AED155-025F-45F0-9D1F-D91BBC23FDEC}" type="datetimeFigureOut">
              <a:rPr lang="en-IE" smtClean="0"/>
              <a:t>03/10/17</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EAE2F84D-209E-4C26-8373-4E6326065E6E}" type="slidenum">
              <a:rPr lang="en-IE" smtClean="0"/>
              <a:t>‹#›</a:t>
            </a:fld>
            <a:endParaRPr lang="en-IE"/>
          </a:p>
        </p:txBody>
      </p:sp>
    </p:spTree>
    <p:extLst>
      <p:ext uri="{BB962C8B-B14F-4D97-AF65-F5344CB8AC3E}">
        <p14:creationId xmlns:p14="http://schemas.microsoft.com/office/powerpoint/2010/main" val="2067507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sz="half" idx="1"/>
          </p:nvPr>
        </p:nvSpPr>
        <p:spPr>
          <a:xfrm>
            <a:off x="838202" y="1825626"/>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Content Placeholder 3"/>
          <p:cNvSpPr>
            <a:spLocks noGrp="1"/>
          </p:cNvSpPr>
          <p:nvPr>
            <p:ph sz="half" idx="2"/>
          </p:nvPr>
        </p:nvSpPr>
        <p:spPr>
          <a:xfrm>
            <a:off x="6172201" y="1825626"/>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Date Placeholder 4"/>
          <p:cNvSpPr>
            <a:spLocks noGrp="1"/>
          </p:cNvSpPr>
          <p:nvPr>
            <p:ph type="dt" sz="half" idx="10"/>
          </p:nvPr>
        </p:nvSpPr>
        <p:spPr/>
        <p:txBody>
          <a:bodyPr/>
          <a:lstStyle/>
          <a:p>
            <a:fld id="{9BAED155-025F-45F0-9D1F-D91BBC23FDEC}" type="datetimeFigureOut">
              <a:rPr lang="en-IE" smtClean="0"/>
              <a:t>03/10/17</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EAE2F84D-209E-4C26-8373-4E6326065E6E}" type="slidenum">
              <a:rPr lang="en-IE" smtClean="0"/>
              <a:t>‹#›</a:t>
            </a:fld>
            <a:endParaRPr lang="en-IE"/>
          </a:p>
        </p:txBody>
      </p:sp>
    </p:spTree>
    <p:extLst>
      <p:ext uri="{BB962C8B-B14F-4D97-AF65-F5344CB8AC3E}">
        <p14:creationId xmlns:p14="http://schemas.microsoft.com/office/powerpoint/2010/main" val="40873916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90" y="365129"/>
            <a:ext cx="10515600" cy="1325563"/>
          </a:xfrm>
        </p:spPr>
        <p:txBody>
          <a:bodyPr/>
          <a:lstStyle/>
          <a:p>
            <a:r>
              <a:rPr lang="en-US" smtClean="0"/>
              <a:t>Click to edit Master title style</a:t>
            </a:r>
            <a:endParaRPr lang="en-IE"/>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165" indent="0">
              <a:buNone/>
              <a:defRPr sz="2000" b="1"/>
            </a:lvl2pPr>
            <a:lvl3pPr marL="914330" indent="0">
              <a:buNone/>
              <a:defRPr sz="1800" b="1"/>
            </a:lvl3pPr>
            <a:lvl4pPr marL="1371497" indent="0">
              <a:buNone/>
              <a:defRPr sz="1600" b="1"/>
            </a:lvl4pPr>
            <a:lvl5pPr marL="1828662" indent="0">
              <a:buNone/>
              <a:defRPr sz="1600" b="1"/>
            </a:lvl5pPr>
            <a:lvl6pPr marL="2285827" indent="0">
              <a:buNone/>
              <a:defRPr sz="1600" b="1"/>
            </a:lvl6pPr>
            <a:lvl7pPr marL="2742992" indent="0">
              <a:buNone/>
              <a:defRPr sz="1600" b="1"/>
            </a:lvl7pPr>
            <a:lvl8pPr marL="3200159" indent="0">
              <a:buNone/>
              <a:defRPr sz="1600" b="1"/>
            </a:lvl8pPr>
            <a:lvl9pPr marL="365732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Text Placeholder 4"/>
          <p:cNvSpPr>
            <a:spLocks noGrp="1"/>
          </p:cNvSpPr>
          <p:nvPr>
            <p:ph type="body" sz="quarter" idx="3"/>
          </p:nvPr>
        </p:nvSpPr>
        <p:spPr>
          <a:xfrm>
            <a:off x="6172202" y="1681163"/>
            <a:ext cx="5183188" cy="823912"/>
          </a:xfrm>
        </p:spPr>
        <p:txBody>
          <a:bodyPr anchor="b"/>
          <a:lstStyle>
            <a:lvl1pPr marL="0" indent="0">
              <a:buNone/>
              <a:defRPr sz="2400" b="1"/>
            </a:lvl1pPr>
            <a:lvl2pPr marL="457165" indent="0">
              <a:buNone/>
              <a:defRPr sz="2000" b="1"/>
            </a:lvl2pPr>
            <a:lvl3pPr marL="914330" indent="0">
              <a:buNone/>
              <a:defRPr sz="1800" b="1"/>
            </a:lvl3pPr>
            <a:lvl4pPr marL="1371497" indent="0">
              <a:buNone/>
              <a:defRPr sz="1600" b="1"/>
            </a:lvl4pPr>
            <a:lvl5pPr marL="1828662" indent="0">
              <a:buNone/>
              <a:defRPr sz="1600" b="1"/>
            </a:lvl5pPr>
            <a:lvl6pPr marL="2285827" indent="0">
              <a:buNone/>
              <a:defRPr sz="1600" b="1"/>
            </a:lvl6pPr>
            <a:lvl7pPr marL="2742992" indent="0">
              <a:buNone/>
              <a:defRPr sz="1600" b="1"/>
            </a:lvl7pPr>
            <a:lvl8pPr marL="3200159" indent="0">
              <a:buNone/>
              <a:defRPr sz="1600" b="1"/>
            </a:lvl8pPr>
            <a:lvl9pPr marL="365732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2"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7" name="Date Placeholder 6"/>
          <p:cNvSpPr>
            <a:spLocks noGrp="1"/>
          </p:cNvSpPr>
          <p:nvPr>
            <p:ph type="dt" sz="half" idx="10"/>
          </p:nvPr>
        </p:nvSpPr>
        <p:spPr/>
        <p:txBody>
          <a:bodyPr/>
          <a:lstStyle/>
          <a:p>
            <a:fld id="{9BAED155-025F-45F0-9D1F-D91BBC23FDEC}" type="datetimeFigureOut">
              <a:rPr lang="en-IE" smtClean="0"/>
              <a:t>03/10/17</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EAE2F84D-209E-4C26-8373-4E6326065E6E}" type="slidenum">
              <a:rPr lang="en-IE" smtClean="0"/>
              <a:t>‹#›</a:t>
            </a:fld>
            <a:endParaRPr lang="en-IE"/>
          </a:p>
        </p:txBody>
      </p:sp>
    </p:spTree>
    <p:extLst>
      <p:ext uri="{BB962C8B-B14F-4D97-AF65-F5344CB8AC3E}">
        <p14:creationId xmlns:p14="http://schemas.microsoft.com/office/powerpoint/2010/main" val="3515248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Date Placeholder 2"/>
          <p:cNvSpPr>
            <a:spLocks noGrp="1"/>
          </p:cNvSpPr>
          <p:nvPr>
            <p:ph type="dt" sz="half" idx="10"/>
          </p:nvPr>
        </p:nvSpPr>
        <p:spPr/>
        <p:txBody>
          <a:bodyPr/>
          <a:lstStyle/>
          <a:p>
            <a:fld id="{9BAED155-025F-45F0-9D1F-D91BBC23FDEC}" type="datetimeFigureOut">
              <a:rPr lang="en-IE" smtClean="0"/>
              <a:t>03/10/17</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EAE2F84D-209E-4C26-8373-4E6326065E6E}" type="slidenum">
              <a:rPr lang="en-IE" smtClean="0"/>
              <a:t>‹#›</a:t>
            </a:fld>
            <a:endParaRPr lang="en-IE"/>
          </a:p>
        </p:txBody>
      </p:sp>
    </p:spTree>
    <p:extLst>
      <p:ext uri="{BB962C8B-B14F-4D97-AF65-F5344CB8AC3E}">
        <p14:creationId xmlns:p14="http://schemas.microsoft.com/office/powerpoint/2010/main" val="40779600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AED155-025F-45F0-9D1F-D91BBC23FDEC}" type="datetimeFigureOut">
              <a:rPr lang="en-IE" smtClean="0"/>
              <a:t>03/10/17</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EAE2F84D-209E-4C26-8373-4E6326065E6E}" type="slidenum">
              <a:rPr lang="en-IE" smtClean="0"/>
              <a:t>‹#›</a:t>
            </a:fld>
            <a:endParaRPr lang="en-IE"/>
          </a:p>
        </p:txBody>
      </p:sp>
    </p:spTree>
    <p:extLst>
      <p:ext uri="{BB962C8B-B14F-4D97-AF65-F5344CB8AC3E}">
        <p14:creationId xmlns:p14="http://schemas.microsoft.com/office/powerpoint/2010/main" val="4007373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91" y="457201"/>
            <a:ext cx="3932238" cy="1600200"/>
          </a:xfrm>
        </p:spPr>
        <p:txBody>
          <a:bodyPr anchor="b"/>
          <a:lstStyle>
            <a:lvl1pPr>
              <a:defRPr sz="3200"/>
            </a:lvl1pPr>
          </a:lstStyle>
          <a:p>
            <a:r>
              <a:rPr lang="en-US" smtClean="0"/>
              <a:t>Click to edit Master title style</a:t>
            </a:r>
            <a:endParaRPr lang="en-IE"/>
          </a:p>
        </p:txBody>
      </p:sp>
      <p:sp>
        <p:nvSpPr>
          <p:cNvPr id="3" name="Content Placeholder 2"/>
          <p:cNvSpPr>
            <a:spLocks noGrp="1"/>
          </p:cNvSpPr>
          <p:nvPr>
            <p:ph idx="1"/>
          </p:nvPr>
        </p:nvSpPr>
        <p:spPr>
          <a:xfrm>
            <a:off x="5183191" y="987430"/>
            <a:ext cx="6172201"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Text Placeholder 3"/>
          <p:cNvSpPr>
            <a:spLocks noGrp="1"/>
          </p:cNvSpPr>
          <p:nvPr>
            <p:ph type="body" sz="half" idx="2"/>
          </p:nvPr>
        </p:nvSpPr>
        <p:spPr>
          <a:xfrm>
            <a:off x="839791" y="2057400"/>
            <a:ext cx="3932238" cy="3811588"/>
          </a:xfrm>
        </p:spPr>
        <p:txBody>
          <a:bodyPr/>
          <a:lstStyle>
            <a:lvl1pPr marL="0" indent="0">
              <a:buNone/>
              <a:defRPr sz="1600"/>
            </a:lvl1pPr>
            <a:lvl2pPr marL="457165" indent="0">
              <a:buNone/>
              <a:defRPr sz="1400"/>
            </a:lvl2pPr>
            <a:lvl3pPr marL="914330" indent="0">
              <a:buNone/>
              <a:defRPr sz="1200"/>
            </a:lvl3pPr>
            <a:lvl4pPr marL="1371497" indent="0">
              <a:buNone/>
              <a:defRPr sz="1000"/>
            </a:lvl4pPr>
            <a:lvl5pPr marL="1828662" indent="0">
              <a:buNone/>
              <a:defRPr sz="1000"/>
            </a:lvl5pPr>
            <a:lvl6pPr marL="2285827" indent="0">
              <a:buNone/>
              <a:defRPr sz="1000"/>
            </a:lvl6pPr>
            <a:lvl7pPr marL="2742992" indent="0">
              <a:buNone/>
              <a:defRPr sz="1000"/>
            </a:lvl7pPr>
            <a:lvl8pPr marL="3200159" indent="0">
              <a:buNone/>
              <a:defRPr sz="1000"/>
            </a:lvl8pPr>
            <a:lvl9pPr marL="3657324"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AED155-025F-45F0-9D1F-D91BBC23FDEC}" type="datetimeFigureOut">
              <a:rPr lang="en-IE" smtClean="0"/>
              <a:t>03/10/17</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EAE2F84D-209E-4C26-8373-4E6326065E6E}" type="slidenum">
              <a:rPr lang="en-IE" smtClean="0"/>
              <a:t>‹#›</a:t>
            </a:fld>
            <a:endParaRPr lang="en-IE"/>
          </a:p>
        </p:txBody>
      </p:sp>
    </p:spTree>
    <p:extLst>
      <p:ext uri="{BB962C8B-B14F-4D97-AF65-F5344CB8AC3E}">
        <p14:creationId xmlns:p14="http://schemas.microsoft.com/office/powerpoint/2010/main" val="24634241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91" y="457201"/>
            <a:ext cx="3932238" cy="1600200"/>
          </a:xfrm>
        </p:spPr>
        <p:txBody>
          <a:bodyPr anchor="b"/>
          <a:lstStyle>
            <a:lvl1pPr>
              <a:defRPr sz="3200"/>
            </a:lvl1pPr>
          </a:lstStyle>
          <a:p>
            <a:r>
              <a:rPr lang="en-US" smtClean="0"/>
              <a:t>Click to edit Master title style</a:t>
            </a:r>
            <a:endParaRPr lang="en-IE"/>
          </a:p>
        </p:txBody>
      </p:sp>
      <p:sp>
        <p:nvSpPr>
          <p:cNvPr id="3" name="Picture Placeholder 2"/>
          <p:cNvSpPr>
            <a:spLocks noGrp="1"/>
          </p:cNvSpPr>
          <p:nvPr>
            <p:ph type="pic" idx="1"/>
          </p:nvPr>
        </p:nvSpPr>
        <p:spPr>
          <a:xfrm>
            <a:off x="5183191" y="987430"/>
            <a:ext cx="6172201" cy="4873625"/>
          </a:xfrm>
        </p:spPr>
        <p:txBody>
          <a:bodyPr/>
          <a:lstStyle>
            <a:lvl1pPr marL="0" indent="0">
              <a:buNone/>
              <a:defRPr sz="3200"/>
            </a:lvl1pPr>
            <a:lvl2pPr marL="457165" indent="0">
              <a:buNone/>
              <a:defRPr sz="2800"/>
            </a:lvl2pPr>
            <a:lvl3pPr marL="914330" indent="0">
              <a:buNone/>
              <a:defRPr sz="2400"/>
            </a:lvl3pPr>
            <a:lvl4pPr marL="1371497" indent="0">
              <a:buNone/>
              <a:defRPr sz="2000"/>
            </a:lvl4pPr>
            <a:lvl5pPr marL="1828662" indent="0">
              <a:buNone/>
              <a:defRPr sz="2000"/>
            </a:lvl5pPr>
            <a:lvl6pPr marL="2285827" indent="0">
              <a:buNone/>
              <a:defRPr sz="2000"/>
            </a:lvl6pPr>
            <a:lvl7pPr marL="2742992" indent="0">
              <a:buNone/>
              <a:defRPr sz="2000"/>
            </a:lvl7pPr>
            <a:lvl8pPr marL="3200159" indent="0">
              <a:buNone/>
              <a:defRPr sz="2000"/>
            </a:lvl8pPr>
            <a:lvl9pPr marL="3657324" indent="0">
              <a:buNone/>
              <a:defRPr sz="2000"/>
            </a:lvl9pPr>
          </a:lstStyle>
          <a:p>
            <a:endParaRPr lang="en-IE"/>
          </a:p>
        </p:txBody>
      </p:sp>
      <p:sp>
        <p:nvSpPr>
          <p:cNvPr id="4" name="Text Placeholder 3"/>
          <p:cNvSpPr>
            <a:spLocks noGrp="1"/>
          </p:cNvSpPr>
          <p:nvPr>
            <p:ph type="body" sz="half" idx="2"/>
          </p:nvPr>
        </p:nvSpPr>
        <p:spPr>
          <a:xfrm>
            <a:off x="839791" y="2057400"/>
            <a:ext cx="3932238" cy="3811588"/>
          </a:xfrm>
        </p:spPr>
        <p:txBody>
          <a:bodyPr/>
          <a:lstStyle>
            <a:lvl1pPr marL="0" indent="0">
              <a:buNone/>
              <a:defRPr sz="1600"/>
            </a:lvl1pPr>
            <a:lvl2pPr marL="457165" indent="0">
              <a:buNone/>
              <a:defRPr sz="1400"/>
            </a:lvl2pPr>
            <a:lvl3pPr marL="914330" indent="0">
              <a:buNone/>
              <a:defRPr sz="1200"/>
            </a:lvl3pPr>
            <a:lvl4pPr marL="1371497" indent="0">
              <a:buNone/>
              <a:defRPr sz="1000"/>
            </a:lvl4pPr>
            <a:lvl5pPr marL="1828662" indent="0">
              <a:buNone/>
              <a:defRPr sz="1000"/>
            </a:lvl5pPr>
            <a:lvl6pPr marL="2285827" indent="0">
              <a:buNone/>
              <a:defRPr sz="1000"/>
            </a:lvl6pPr>
            <a:lvl7pPr marL="2742992" indent="0">
              <a:buNone/>
              <a:defRPr sz="1000"/>
            </a:lvl7pPr>
            <a:lvl8pPr marL="3200159" indent="0">
              <a:buNone/>
              <a:defRPr sz="1000"/>
            </a:lvl8pPr>
            <a:lvl9pPr marL="3657324"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AED155-025F-45F0-9D1F-D91BBC23FDEC}" type="datetimeFigureOut">
              <a:rPr lang="en-IE" smtClean="0"/>
              <a:t>03/10/17</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EAE2F84D-209E-4C26-8373-4E6326065E6E}" type="slidenum">
              <a:rPr lang="en-IE" smtClean="0"/>
              <a:t>‹#›</a:t>
            </a:fld>
            <a:endParaRPr lang="en-IE"/>
          </a:p>
        </p:txBody>
      </p:sp>
    </p:spTree>
    <p:extLst>
      <p:ext uri="{BB962C8B-B14F-4D97-AF65-F5344CB8AC3E}">
        <p14:creationId xmlns:p14="http://schemas.microsoft.com/office/powerpoint/2010/main" val="11435056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1" y="365129"/>
            <a:ext cx="10515600" cy="1325563"/>
          </a:xfrm>
          <a:prstGeom prst="rect">
            <a:avLst/>
          </a:prstGeom>
        </p:spPr>
        <p:txBody>
          <a:bodyPr vert="horz" lIns="91433" tIns="45717" rIns="91433" bIns="45717" rtlCol="0" anchor="ctr">
            <a:normAutofit/>
          </a:bodyPr>
          <a:lstStyle/>
          <a:p>
            <a:r>
              <a:rPr lang="en-US" dirty="0" smtClean="0"/>
              <a:t>Click to edit Master title style</a:t>
            </a:r>
            <a:endParaRPr lang="en-IE" dirty="0"/>
          </a:p>
        </p:txBody>
      </p:sp>
      <p:sp>
        <p:nvSpPr>
          <p:cNvPr id="3" name="Text Placeholder 2"/>
          <p:cNvSpPr>
            <a:spLocks noGrp="1"/>
          </p:cNvSpPr>
          <p:nvPr>
            <p:ph type="body" idx="1"/>
          </p:nvPr>
        </p:nvSpPr>
        <p:spPr>
          <a:xfrm>
            <a:off x="838201" y="1825626"/>
            <a:ext cx="10515600" cy="4351338"/>
          </a:xfrm>
          <a:prstGeom prst="rect">
            <a:avLst/>
          </a:prstGeom>
        </p:spPr>
        <p:txBody>
          <a:bodyPr vert="horz" lIns="91433" tIns="45717" rIns="91433" bIns="45717"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2"/>
          </p:nvPr>
        </p:nvSpPr>
        <p:spPr>
          <a:xfrm>
            <a:off x="838201" y="6356355"/>
            <a:ext cx="2743200" cy="365125"/>
          </a:xfrm>
          <a:prstGeom prst="rect">
            <a:avLst/>
          </a:prstGeom>
        </p:spPr>
        <p:txBody>
          <a:bodyPr vert="horz" lIns="91433" tIns="45717" rIns="91433" bIns="45717" rtlCol="0" anchor="ctr"/>
          <a:lstStyle>
            <a:lvl1pPr algn="l">
              <a:defRPr sz="1200">
                <a:solidFill>
                  <a:schemeClr val="bg1"/>
                </a:solidFill>
              </a:defRPr>
            </a:lvl1pPr>
          </a:lstStyle>
          <a:p>
            <a:r>
              <a:rPr lang="en-IE" dirty="0" smtClean="0"/>
              <a:t>© Copyright MBA Global AML 2017</a:t>
            </a:r>
          </a:p>
          <a:p>
            <a:endParaRPr lang="en-IE" dirty="0"/>
          </a:p>
        </p:txBody>
      </p:sp>
      <p:sp>
        <p:nvSpPr>
          <p:cNvPr id="5" name="Footer Placeholder 4"/>
          <p:cNvSpPr>
            <a:spLocks noGrp="1"/>
          </p:cNvSpPr>
          <p:nvPr>
            <p:ph type="ftr" sz="quarter" idx="3"/>
          </p:nvPr>
        </p:nvSpPr>
        <p:spPr>
          <a:xfrm>
            <a:off x="4038601" y="6356355"/>
            <a:ext cx="4114800" cy="365125"/>
          </a:xfrm>
          <a:prstGeom prst="rect">
            <a:avLst/>
          </a:prstGeom>
        </p:spPr>
        <p:txBody>
          <a:bodyPr vert="horz" lIns="91433" tIns="45717" rIns="91433" bIns="45717" rtlCol="0" anchor="ctr"/>
          <a:lstStyle>
            <a:lvl1pPr algn="ctr">
              <a:defRPr sz="1200">
                <a:solidFill>
                  <a:schemeClr val="tx1">
                    <a:tint val="75000"/>
                  </a:schemeClr>
                </a:solidFill>
              </a:defRPr>
            </a:lvl1pPr>
          </a:lstStyle>
          <a:p>
            <a:endParaRPr lang="en-IE"/>
          </a:p>
        </p:txBody>
      </p:sp>
      <p:sp>
        <p:nvSpPr>
          <p:cNvPr id="6" name="Slide Number Placeholder 5"/>
          <p:cNvSpPr>
            <a:spLocks noGrp="1"/>
          </p:cNvSpPr>
          <p:nvPr>
            <p:ph type="sldNum" sz="quarter" idx="4"/>
          </p:nvPr>
        </p:nvSpPr>
        <p:spPr>
          <a:xfrm>
            <a:off x="8610601" y="6356355"/>
            <a:ext cx="2743200" cy="365125"/>
          </a:xfrm>
          <a:prstGeom prst="rect">
            <a:avLst/>
          </a:prstGeom>
        </p:spPr>
        <p:txBody>
          <a:bodyPr vert="horz" lIns="91433" tIns="45717" rIns="91433" bIns="45717" rtlCol="0" anchor="ctr"/>
          <a:lstStyle>
            <a:lvl1pPr algn="r">
              <a:defRPr sz="1200">
                <a:solidFill>
                  <a:schemeClr val="tx1"/>
                </a:solidFill>
              </a:defRPr>
            </a:lvl1pPr>
          </a:lstStyle>
          <a:p>
            <a:endParaRPr lang="en-IE" dirty="0"/>
          </a:p>
        </p:txBody>
      </p:sp>
    </p:spTree>
    <p:extLst>
      <p:ext uri="{BB962C8B-B14F-4D97-AF65-F5344CB8AC3E}">
        <p14:creationId xmlns:p14="http://schemas.microsoft.com/office/powerpoint/2010/main" val="41359458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33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83" indent="-228583" algn="l" defTabSz="91433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48" indent="-228583" algn="l" defTabSz="91433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14" indent="-228583" algn="l" defTabSz="91433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079" indent="-228583" algn="l" defTabSz="91433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245" indent="-228583" algn="l" defTabSz="91433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410" indent="-228583" algn="l" defTabSz="91433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5" indent="-228583" algn="l" defTabSz="91433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1" indent="-228583" algn="l" defTabSz="91433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07" indent="-228583" algn="l" defTabSz="91433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0" rtl="0" eaLnBrk="1" latinLnBrk="0" hangingPunct="1">
        <a:defRPr sz="1800" kern="1200">
          <a:solidFill>
            <a:schemeClr val="tx1"/>
          </a:solidFill>
          <a:latin typeface="+mn-lt"/>
          <a:ea typeface="+mn-ea"/>
          <a:cs typeface="+mn-cs"/>
        </a:defRPr>
      </a:lvl1pPr>
      <a:lvl2pPr marL="457165" algn="l" defTabSz="914330" rtl="0" eaLnBrk="1" latinLnBrk="0" hangingPunct="1">
        <a:defRPr sz="1800" kern="1200">
          <a:solidFill>
            <a:schemeClr val="tx1"/>
          </a:solidFill>
          <a:latin typeface="+mn-lt"/>
          <a:ea typeface="+mn-ea"/>
          <a:cs typeface="+mn-cs"/>
        </a:defRPr>
      </a:lvl2pPr>
      <a:lvl3pPr marL="914330" algn="l" defTabSz="914330" rtl="0" eaLnBrk="1" latinLnBrk="0" hangingPunct="1">
        <a:defRPr sz="1800" kern="1200">
          <a:solidFill>
            <a:schemeClr val="tx1"/>
          </a:solidFill>
          <a:latin typeface="+mn-lt"/>
          <a:ea typeface="+mn-ea"/>
          <a:cs typeface="+mn-cs"/>
        </a:defRPr>
      </a:lvl3pPr>
      <a:lvl4pPr marL="1371497" algn="l" defTabSz="914330" rtl="0" eaLnBrk="1" latinLnBrk="0" hangingPunct="1">
        <a:defRPr sz="1800" kern="1200">
          <a:solidFill>
            <a:schemeClr val="tx1"/>
          </a:solidFill>
          <a:latin typeface="+mn-lt"/>
          <a:ea typeface="+mn-ea"/>
          <a:cs typeface="+mn-cs"/>
        </a:defRPr>
      </a:lvl4pPr>
      <a:lvl5pPr marL="1828662" algn="l" defTabSz="914330" rtl="0" eaLnBrk="1" latinLnBrk="0" hangingPunct="1">
        <a:defRPr sz="1800" kern="1200">
          <a:solidFill>
            <a:schemeClr val="tx1"/>
          </a:solidFill>
          <a:latin typeface="+mn-lt"/>
          <a:ea typeface="+mn-ea"/>
          <a:cs typeface="+mn-cs"/>
        </a:defRPr>
      </a:lvl5pPr>
      <a:lvl6pPr marL="2285827" algn="l" defTabSz="914330" rtl="0" eaLnBrk="1" latinLnBrk="0" hangingPunct="1">
        <a:defRPr sz="1800" kern="1200">
          <a:solidFill>
            <a:schemeClr val="tx1"/>
          </a:solidFill>
          <a:latin typeface="+mn-lt"/>
          <a:ea typeface="+mn-ea"/>
          <a:cs typeface="+mn-cs"/>
        </a:defRPr>
      </a:lvl6pPr>
      <a:lvl7pPr marL="2742992" algn="l" defTabSz="914330" rtl="0" eaLnBrk="1" latinLnBrk="0" hangingPunct="1">
        <a:defRPr sz="1800" kern="1200">
          <a:solidFill>
            <a:schemeClr val="tx1"/>
          </a:solidFill>
          <a:latin typeface="+mn-lt"/>
          <a:ea typeface="+mn-ea"/>
          <a:cs typeface="+mn-cs"/>
        </a:defRPr>
      </a:lvl7pPr>
      <a:lvl8pPr marL="3200159" algn="l" defTabSz="914330" rtl="0" eaLnBrk="1" latinLnBrk="0" hangingPunct="1">
        <a:defRPr sz="1800" kern="1200">
          <a:solidFill>
            <a:schemeClr val="tx1"/>
          </a:solidFill>
          <a:latin typeface="+mn-lt"/>
          <a:ea typeface="+mn-ea"/>
          <a:cs typeface="+mn-cs"/>
        </a:defRPr>
      </a:lvl8pPr>
      <a:lvl9pPr marL="3657324" algn="l" defTabSz="91433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emf"/></Relationships>
</file>

<file path=ppt/slides/_rels/slide10.xml.rels><?xml version="1.0" encoding="UTF-8" standalone="yes"?>
<Relationships xmlns="http://schemas.openxmlformats.org/package/2006/relationships"><Relationship Id="rId11" Type="http://schemas.openxmlformats.org/officeDocument/2006/relationships/hyperlink" Target="http://www.facebook.com" TargetMode="External"/><Relationship Id="rId12" Type="http://schemas.openxmlformats.org/officeDocument/2006/relationships/image" Target="../media/image7.jpg"/><Relationship Id="rId13" Type="http://schemas.openxmlformats.org/officeDocument/2006/relationships/hyperlink" Target="http://www.twitter.com" TargetMode="External"/><Relationship Id="rId14" Type="http://schemas.openxmlformats.org/officeDocument/2006/relationships/image" Target="../media/image8.jpg"/><Relationship Id="rId15" Type="http://schemas.openxmlformats.org/officeDocument/2006/relationships/hyperlink" Target="http://www.periscope.tv" TargetMode="External"/><Relationship Id="rId1" Type="http://schemas.openxmlformats.org/officeDocument/2006/relationships/tags" Target="../tags/tag8.xml"/><Relationship Id="rId2" Type="http://schemas.openxmlformats.org/officeDocument/2006/relationships/slideLayout" Target="../slideLayouts/slideLayout2.xml"/><Relationship Id="rId3" Type="http://schemas.openxmlformats.org/officeDocument/2006/relationships/image" Target="../media/image2.jpeg"/><Relationship Id="rId4" Type="http://schemas.openxmlformats.org/officeDocument/2006/relationships/image" Target="../media/image3.jpg"/><Relationship Id="rId5" Type="http://schemas.openxmlformats.org/officeDocument/2006/relationships/image" Target="../media/image4.jpg"/><Relationship Id="rId6" Type="http://schemas.openxmlformats.org/officeDocument/2006/relationships/image" Target="../media/image5.jpg"/><Relationship Id="rId7" Type="http://schemas.openxmlformats.org/officeDocument/2006/relationships/hyperlink" Target="http://www.snapchat.com" TargetMode="External"/><Relationship Id="rId8" Type="http://schemas.openxmlformats.org/officeDocument/2006/relationships/hyperlink" Target="http://www.path.com" TargetMode="External"/><Relationship Id="rId9" Type="http://schemas.openxmlformats.org/officeDocument/2006/relationships/hyperlink" Target="http://www.whatsapp.com" TargetMode="External"/><Relationship Id="rId10" Type="http://schemas.openxmlformats.org/officeDocument/2006/relationships/image" Target="../media/image6.jpg"/></Relationships>
</file>

<file path=ppt/slides/_rels/slide11.xml.rels><?xml version="1.0" encoding="UTF-8" standalone="yes"?>
<Relationships xmlns="http://schemas.openxmlformats.org/package/2006/relationships"><Relationship Id="rId11" Type="http://schemas.openxmlformats.org/officeDocument/2006/relationships/image" Target="../media/image10.jpg"/><Relationship Id="rId12" Type="http://schemas.openxmlformats.org/officeDocument/2006/relationships/image" Target="../media/image11.jpg"/><Relationship Id="rId13" Type="http://schemas.openxmlformats.org/officeDocument/2006/relationships/image" Target="../media/image12.jpg"/><Relationship Id="rId14" Type="http://schemas.openxmlformats.org/officeDocument/2006/relationships/image" Target="../media/image13.jpg"/><Relationship Id="rId15" Type="http://schemas.openxmlformats.org/officeDocument/2006/relationships/image" Target="../media/image14.jpg"/><Relationship Id="rId16" Type="http://schemas.openxmlformats.org/officeDocument/2006/relationships/image" Target="../media/image15.jpg"/><Relationship Id="rId1" Type="http://schemas.openxmlformats.org/officeDocument/2006/relationships/tags" Target="../tags/tag9.xml"/><Relationship Id="rId2" Type="http://schemas.openxmlformats.org/officeDocument/2006/relationships/slideLayout" Target="../slideLayouts/slideLayout2.xml"/><Relationship Id="rId3" Type="http://schemas.openxmlformats.org/officeDocument/2006/relationships/image" Target="../media/image2.jpeg"/><Relationship Id="rId4" Type="http://schemas.openxmlformats.org/officeDocument/2006/relationships/hyperlink" Target="http://www.snapchat.com" TargetMode="External"/><Relationship Id="rId5" Type="http://schemas.openxmlformats.org/officeDocument/2006/relationships/hyperlink" Target="http://www.katvond.com" TargetMode="External"/><Relationship Id="rId6" Type="http://schemas.openxmlformats.org/officeDocument/2006/relationships/hyperlink" Target="https://www.stradivarius.com/ie/" TargetMode="External"/><Relationship Id="rId7" Type="http://schemas.openxmlformats.org/officeDocument/2006/relationships/hyperlink" Target="http://www.facebook.co.uk" TargetMode="External"/><Relationship Id="rId8" Type="http://schemas.openxmlformats.org/officeDocument/2006/relationships/hyperlink" Target="http://www.twitter.com" TargetMode="External"/><Relationship Id="rId9" Type="http://schemas.openxmlformats.org/officeDocument/2006/relationships/hyperlink" Target="http://www.groupme.com" TargetMode="External"/><Relationship Id="rId10" Type="http://schemas.openxmlformats.org/officeDocument/2006/relationships/image" Target="../media/image9.jpg"/></Relationships>
</file>

<file path=ppt/slides/_rels/slide12.xml.rels><?xml version="1.0" encoding="UTF-8" standalone="yes"?>
<Relationships xmlns="http://schemas.openxmlformats.org/package/2006/relationships"><Relationship Id="rId1" Type="http://schemas.openxmlformats.org/officeDocument/2006/relationships/tags" Target="../tags/tag10.xml"/><Relationship Id="rId2" Type="http://schemas.openxmlformats.org/officeDocument/2006/relationships/slideLayout" Target="../slideLayouts/slideLayout2.xml"/><Relationship Id="rId3" Type="http://schemas.openxmlformats.org/officeDocument/2006/relationships/image" Target="../media/image2.jpeg"/></Relationships>
</file>

<file path=ppt/slides/_rels/slide13.xml.rels><?xml version="1.0" encoding="UTF-8" standalone="yes"?>
<Relationships xmlns="http://schemas.openxmlformats.org/package/2006/relationships"><Relationship Id="rId1" Type="http://schemas.openxmlformats.org/officeDocument/2006/relationships/tags" Target="../tags/tag11.xml"/><Relationship Id="rId2" Type="http://schemas.openxmlformats.org/officeDocument/2006/relationships/slideLayout" Target="../slideLayouts/slideLayout2.xml"/><Relationship Id="rId3" Type="http://schemas.openxmlformats.org/officeDocument/2006/relationships/image" Target="../media/image2.jpeg"/></Relationships>
</file>

<file path=ppt/slides/_rels/slide14.xml.rels><?xml version="1.0" encoding="UTF-8" standalone="yes"?>
<Relationships xmlns="http://schemas.openxmlformats.org/package/2006/relationships"><Relationship Id="rId1" Type="http://schemas.openxmlformats.org/officeDocument/2006/relationships/tags" Target="../tags/tag12.xml"/><Relationship Id="rId2" Type="http://schemas.openxmlformats.org/officeDocument/2006/relationships/slideLayout" Target="../slideLayouts/slideLayout2.xml"/><Relationship Id="rId3" Type="http://schemas.openxmlformats.org/officeDocument/2006/relationships/image" Target="../media/image2.jpeg"/></Relationships>
</file>

<file path=ppt/slides/_rels/slide15.xml.rels><?xml version="1.0" encoding="UTF-8" standalone="yes"?>
<Relationships xmlns="http://schemas.openxmlformats.org/package/2006/relationships"><Relationship Id="rId1" Type="http://schemas.openxmlformats.org/officeDocument/2006/relationships/tags" Target="../tags/tag13.xml"/><Relationship Id="rId2" Type="http://schemas.openxmlformats.org/officeDocument/2006/relationships/slideLayout" Target="../slideLayouts/slideLayout2.xml"/><Relationship Id="rId3" Type="http://schemas.openxmlformats.org/officeDocument/2006/relationships/image" Target="../media/image2.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6.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 Id="rId3" Type="http://schemas.openxmlformats.org/officeDocument/2006/relationships/hyperlink" Target="https://www.youtube.com/watch?v=l0HNthca5Mk" TargetMode="External"/></Relationships>
</file>

<file path=ppt/slides/_rels/slide3.xml.rels><?xml version="1.0" encoding="UTF-8" standalone="yes"?>
<Relationships xmlns="http://schemas.openxmlformats.org/package/2006/relationships"><Relationship Id="rId1" Type="http://schemas.openxmlformats.org/officeDocument/2006/relationships/tags" Target="../tags/tag1.xml"/><Relationship Id="rId2" Type="http://schemas.openxmlformats.org/officeDocument/2006/relationships/slideLayout" Target="../slideLayouts/slideLayout2.xml"/><Relationship Id="rId3" Type="http://schemas.openxmlformats.org/officeDocument/2006/relationships/image" Target="../media/image2.jpeg"/></Relationships>
</file>

<file path=ppt/slides/_rels/slide4.xml.rels><?xml version="1.0" encoding="UTF-8" standalone="yes"?>
<Relationships xmlns="http://schemas.openxmlformats.org/package/2006/relationships"><Relationship Id="rId1" Type="http://schemas.openxmlformats.org/officeDocument/2006/relationships/tags" Target="../tags/tag2.xml"/><Relationship Id="rId2" Type="http://schemas.openxmlformats.org/officeDocument/2006/relationships/slideLayout" Target="../slideLayouts/slideLayout2.xml"/><Relationship Id="rId3" Type="http://schemas.openxmlformats.org/officeDocument/2006/relationships/image" Target="../media/image2.jpeg"/></Relationships>
</file>

<file path=ppt/slides/_rels/slide5.xml.rels><?xml version="1.0" encoding="UTF-8" standalone="yes"?>
<Relationships xmlns="http://schemas.openxmlformats.org/package/2006/relationships"><Relationship Id="rId1" Type="http://schemas.openxmlformats.org/officeDocument/2006/relationships/tags" Target="../tags/tag3.xml"/><Relationship Id="rId2" Type="http://schemas.openxmlformats.org/officeDocument/2006/relationships/slideLayout" Target="../slideLayouts/slideLayout2.xml"/><Relationship Id="rId3" Type="http://schemas.openxmlformats.org/officeDocument/2006/relationships/image" Target="../media/image2.jpeg"/></Relationships>
</file>

<file path=ppt/slides/_rels/slide6.xml.rels><?xml version="1.0" encoding="UTF-8" standalone="yes"?>
<Relationships xmlns="http://schemas.openxmlformats.org/package/2006/relationships"><Relationship Id="rId1" Type="http://schemas.openxmlformats.org/officeDocument/2006/relationships/tags" Target="../tags/tag4.xml"/><Relationship Id="rId2" Type="http://schemas.openxmlformats.org/officeDocument/2006/relationships/slideLayout" Target="../slideLayouts/slideLayout2.xml"/><Relationship Id="rId3" Type="http://schemas.openxmlformats.org/officeDocument/2006/relationships/image" Target="../media/image2.jpeg"/></Relationships>
</file>

<file path=ppt/slides/_rels/slide7.xml.rels><?xml version="1.0" encoding="UTF-8" standalone="yes"?>
<Relationships xmlns="http://schemas.openxmlformats.org/package/2006/relationships"><Relationship Id="rId1" Type="http://schemas.openxmlformats.org/officeDocument/2006/relationships/tags" Target="../tags/tag5.xml"/><Relationship Id="rId2" Type="http://schemas.openxmlformats.org/officeDocument/2006/relationships/slideLayout" Target="../slideLayouts/slideLayout2.xml"/><Relationship Id="rId3" Type="http://schemas.openxmlformats.org/officeDocument/2006/relationships/image" Target="../media/image2.jpeg"/></Relationships>
</file>

<file path=ppt/slides/_rels/slide8.xml.rels><?xml version="1.0" encoding="UTF-8" standalone="yes"?>
<Relationships xmlns="http://schemas.openxmlformats.org/package/2006/relationships"><Relationship Id="rId1" Type="http://schemas.openxmlformats.org/officeDocument/2006/relationships/tags" Target="../tags/tag6.xml"/><Relationship Id="rId2" Type="http://schemas.openxmlformats.org/officeDocument/2006/relationships/slideLayout" Target="../slideLayouts/slideLayout2.xml"/><Relationship Id="rId3" Type="http://schemas.openxmlformats.org/officeDocument/2006/relationships/image" Target="../media/image2.jpeg"/></Relationships>
</file>

<file path=ppt/slides/_rels/slide9.xml.rels><?xml version="1.0" encoding="UTF-8" standalone="yes"?>
<Relationships xmlns="http://schemas.openxmlformats.org/package/2006/relationships"><Relationship Id="rId1" Type="http://schemas.openxmlformats.org/officeDocument/2006/relationships/tags" Target="../tags/tag7.xml"/><Relationship Id="rId2" Type="http://schemas.openxmlformats.org/officeDocument/2006/relationships/slideLayout" Target="../slideLayouts/slideLayout2.xml"/><Relationship Id="rId3"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5976130"/>
            <a:ext cx="12192000" cy="663678"/>
          </a:xfrm>
          <a:prstGeom prst="rect">
            <a:avLst/>
          </a:prstGeom>
          <a:solidFill>
            <a:srgbClr val="021E2E"/>
          </a:solidFill>
          <a:ln>
            <a:noFill/>
          </a:ln>
        </p:spPr>
        <p:style>
          <a:lnRef idx="1">
            <a:schemeClr val="accent1"/>
          </a:lnRef>
          <a:fillRef idx="3">
            <a:schemeClr val="accent1"/>
          </a:fillRef>
          <a:effectRef idx="2">
            <a:schemeClr val="accent1"/>
          </a:effectRef>
          <a:fontRef idx="minor">
            <a:schemeClr val="lt1"/>
          </a:fontRef>
        </p:style>
        <p:txBody>
          <a:bodyPr lIns="91433" tIns="45717" rIns="91433" bIns="45717" rtlCol="0" anchor="ctr"/>
          <a:lstStyle/>
          <a:p>
            <a:pPr algn="ctr"/>
            <a:endParaRPr lang="en-IE" dirty="0"/>
          </a:p>
        </p:txBody>
      </p:sp>
      <p:pic>
        <p:nvPicPr>
          <p:cNvPr id="2" name="Picture 1" descr="MBA GLOBAL INSTITUTE LOGO 2016.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08036" y="1655581"/>
            <a:ext cx="2171700" cy="2279307"/>
          </a:xfrm>
          <a:prstGeom prst="rect">
            <a:avLst/>
          </a:prstGeom>
        </p:spPr>
      </p:pic>
      <p:sp>
        <p:nvSpPr>
          <p:cNvPr id="6" name="TextBox 5"/>
          <p:cNvSpPr txBox="1"/>
          <p:nvPr/>
        </p:nvSpPr>
        <p:spPr>
          <a:xfrm>
            <a:off x="5234226" y="6620916"/>
            <a:ext cx="1723549" cy="215444"/>
          </a:xfrm>
          <a:prstGeom prst="rect">
            <a:avLst/>
          </a:prstGeom>
          <a:noFill/>
        </p:spPr>
        <p:txBody>
          <a:bodyPr wrap="none" rtlCol="0">
            <a:spAutoFit/>
          </a:bodyPr>
          <a:lstStyle/>
          <a:p>
            <a:r>
              <a:rPr lang="en-US" sz="800" dirty="0" smtClean="0">
                <a:solidFill>
                  <a:srgbClr val="FFFFFF"/>
                </a:solidFill>
              </a:rPr>
              <a:t> </a:t>
            </a:r>
            <a:r>
              <a:rPr lang="en-US" sz="800" dirty="0" smtClean="0">
                <a:solidFill>
                  <a:schemeClr val="bg1">
                    <a:lumMod val="50000"/>
                  </a:schemeClr>
                </a:solidFill>
              </a:rPr>
              <a:t>© Copyright MBA Global AML 2017</a:t>
            </a:r>
            <a:endParaRPr lang="en-US" sz="800" dirty="0">
              <a:solidFill>
                <a:schemeClr val="bg1">
                  <a:lumMod val="50000"/>
                </a:schemeClr>
              </a:solidFill>
            </a:endParaRPr>
          </a:p>
        </p:txBody>
      </p:sp>
    </p:spTree>
    <p:extLst>
      <p:ext uri="{BB962C8B-B14F-4D97-AF65-F5344CB8AC3E}">
        <p14:creationId xmlns:p14="http://schemas.microsoft.com/office/powerpoint/2010/main" val="3728099458"/>
      </p:ext>
    </p:extLst>
  </p:cSld>
  <p:clrMapOvr>
    <a:masterClrMapping/>
  </p:clrMapOvr>
  <mc:AlternateContent xmlns:mc="http://schemas.openxmlformats.org/markup-compatibility/2006" xmlns:p14="http://schemas.microsoft.com/office/powerpoint/2010/main">
    <mc:Choice Requires="p14">
      <p:transition spd="med" p14:dur="700" advTm="12375">
        <p:fade/>
      </p:transition>
    </mc:Choice>
    <mc:Fallback xmlns="">
      <p:transition spd="med" advTm="12375">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5976130"/>
            <a:ext cx="12192000" cy="663678"/>
          </a:xfrm>
          <a:prstGeom prst="rect">
            <a:avLst/>
          </a:prstGeom>
          <a:solidFill>
            <a:srgbClr val="021E2E"/>
          </a:solidFill>
          <a:ln>
            <a:noFill/>
          </a:ln>
        </p:spPr>
        <p:style>
          <a:lnRef idx="1">
            <a:schemeClr val="accent1"/>
          </a:lnRef>
          <a:fillRef idx="3">
            <a:schemeClr val="accent1"/>
          </a:fillRef>
          <a:effectRef idx="2">
            <a:schemeClr val="accent1"/>
          </a:effectRef>
          <a:fontRef idx="minor">
            <a:schemeClr val="lt1"/>
          </a:fontRef>
        </p:style>
        <p:txBody>
          <a:bodyPr lIns="91433" tIns="45717" rIns="91433" bIns="45717" rtlCol="0" anchor="ctr"/>
          <a:lstStyle/>
          <a:p>
            <a:pPr algn="ctr"/>
            <a:endParaRPr lang="en-IE" dirty="0"/>
          </a:p>
        </p:txBody>
      </p:sp>
      <p:pic>
        <p:nvPicPr>
          <p:cNvPr id="7" name="Picture 6" descr="instituteLGE.jpg"/>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0798309" y="5358634"/>
            <a:ext cx="854848" cy="865624"/>
          </a:xfrm>
          <a:prstGeom prst="rect">
            <a:avLst/>
          </a:prstGeom>
          <a:ln w="38100">
            <a:solidFill>
              <a:schemeClr val="bg1"/>
            </a:solidFill>
            <a:miter lim="800000"/>
          </a:ln>
        </p:spPr>
      </p:pic>
      <p:sp>
        <p:nvSpPr>
          <p:cNvPr id="3" name="TextBox 2"/>
          <p:cNvSpPr txBox="1"/>
          <p:nvPr/>
        </p:nvSpPr>
        <p:spPr>
          <a:xfrm>
            <a:off x="1187358" y="535907"/>
            <a:ext cx="8515442" cy="646325"/>
          </a:xfrm>
          <a:prstGeom prst="rect">
            <a:avLst/>
          </a:prstGeom>
          <a:noFill/>
        </p:spPr>
        <p:txBody>
          <a:bodyPr wrap="square" lIns="91433" tIns="45717" rIns="91433" bIns="45717" rtlCol="0">
            <a:spAutoFit/>
          </a:bodyPr>
          <a:lstStyle/>
          <a:p>
            <a:r>
              <a:rPr lang="en-IE" sz="3600" dirty="0" smtClean="0">
                <a:solidFill>
                  <a:srgbClr val="7F7F7F"/>
                </a:solidFill>
                <a:latin typeface="Century Gothic"/>
                <a:cs typeface="Century Gothic"/>
              </a:rPr>
              <a:t>Hottest Brands</a:t>
            </a:r>
            <a:r>
              <a:rPr lang="mr-IN" sz="3600" dirty="0" smtClean="0">
                <a:solidFill>
                  <a:srgbClr val="7F7F7F"/>
                </a:solidFill>
                <a:latin typeface="Century Gothic"/>
                <a:cs typeface="Century Gothic"/>
              </a:rPr>
              <a:t>…</a:t>
            </a:r>
            <a:r>
              <a:rPr lang="en-IE" sz="3600" dirty="0" smtClean="0">
                <a:solidFill>
                  <a:srgbClr val="7F7F7F"/>
                </a:solidFill>
                <a:latin typeface="Century Gothic"/>
                <a:cs typeface="Century Gothic"/>
              </a:rPr>
              <a:t>Right Now! </a:t>
            </a:r>
          </a:p>
        </p:txBody>
      </p:sp>
      <p:sp>
        <p:nvSpPr>
          <p:cNvPr id="6" name="TextBox 5"/>
          <p:cNvSpPr txBox="1"/>
          <p:nvPr/>
        </p:nvSpPr>
        <p:spPr>
          <a:xfrm>
            <a:off x="5234226" y="6620916"/>
            <a:ext cx="1723549" cy="215444"/>
          </a:xfrm>
          <a:prstGeom prst="rect">
            <a:avLst/>
          </a:prstGeom>
          <a:noFill/>
        </p:spPr>
        <p:txBody>
          <a:bodyPr wrap="none" rtlCol="0">
            <a:spAutoFit/>
          </a:bodyPr>
          <a:lstStyle/>
          <a:p>
            <a:r>
              <a:rPr lang="en-US" sz="800" dirty="0" smtClean="0">
                <a:solidFill>
                  <a:srgbClr val="FFFFFF"/>
                </a:solidFill>
              </a:rPr>
              <a:t> </a:t>
            </a:r>
            <a:r>
              <a:rPr lang="en-US" sz="800" dirty="0" smtClean="0">
                <a:solidFill>
                  <a:schemeClr val="bg1">
                    <a:lumMod val="50000"/>
                  </a:schemeClr>
                </a:solidFill>
              </a:rPr>
              <a:t>© Copyright MBA Global AML 2017</a:t>
            </a:r>
            <a:endParaRPr lang="en-US" sz="800" dirty="0">
              <a:solidFill>
                <a:schemeClr val="bg1">
                  <a:lumMod val="50000"/>
                </a:schemeClr>
              </a:solidFill>
            </a:endParaRPr>
          </a:p>
        </p:txBody>
      </p:sp>
      <p:pic>
        <p:nvPicPr>
          <p:cNvPr id="4" name="Picture 3" descr="Path Logo.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33323" y="1531516"/>
            <a:ext cx="2963333" cy="1279407"/>
          </a:xfrm>
          <a:prstGeom prst="rect">
            <a:avLst/>
          </a:prstGeom>
        </p:spPr>
      </p:pic>
      <p:pic>
        <p:nvPicPr>
          <p:cNvPr id="8" name="Picture 7" descr="Snapchat Logo.jp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45516" y="1253066"/>
            <a:ext cx="1871133" cy="1719009"/>
          </a:xfrm>
          <a:prstGeom prst="rect">
            <a:avLst/>
          </a:prstGeom>
        </p:spPr>
      </p:pic>
      <p:pic>
        <p:nvPicPr>
          <p:cNvPr id="9" name="Picture 8" descr="WhatsApp Logo.jp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144935" y="1347254"/>
            <a:ext cx="2980266" cy="845612"/>
          </a:xfrm>
          <a:prstGeom prst="rect">
            <a:avLst/>
          </a:prstGeom>
        </p:spPr>
      </p:pic>
      <p:sp>
        <p:nvSpPr>
          <p:cNvPr id="10" name="TextBox 9"/>
          <p:cNvSpPr txBox="1"/>
          <p:nvPr/>
        </p:nvSpPr>
        <p:spPr>
          <a:xfrm>
            <a:off x="897467" y="2912534"/>
            <a:ext cx="1967230" cy="307777"/>
          </a:xfrm>
          <a:prstGeom prst="rect">
            <a:avLst/>
          </a:prstGeom>
          <a:noFill/>
        </p:spPr>
        <p:txBody>
          <a:bodyPr wrap="none" rtlCol="0">
            <a:spAutoFit/>
          </a:bodyPr>
          <a:lstStyle/>
          <a:p>
            <a:r>
              <a:rPr lang="en-GB" sz="1400" dirty="0">
                <a:solidFill>
                  <a:schemeClr val="bg1">
                    <a:lumMod val="50000"/>
                  </a:schemeClr>
                </a:solidFill>
                <a:latin typeface="Century Gothic"/>
                <a:cs typeface="Century Gothic"/>
                <a:hlinkClick r:id="rId7"/>
              </a:rPr>
              <a:t>www.snapchat.com</a:t>
            </a:r>
            <a:r>
              <a:rPr lang="en-GB" sz="1400" dirty="0">
                <a:solidFill>
                  <a:schemeClr val="bg1">
                    <a:lumMod val="50000"/>
                  </a:schemeClr>
                </a:solidFill>
                <a:latin typeface="Century Gothic"/>
                <a:cs typeface="Century Gothic"/>
              </a:rPr>
              <a:t> </a:t>
            </a:r>
            <a:endParaRPr lang="en-US" sz="1400" dirty="0"/>
          </a:p>
        </p:txBody>
      </p:sp>
      <p:sp>
        <p:nvSpPr>
          <p:cNvPr id="11" name="TextBox 10"/>
          <p:cNvSpPr txBox="1"/>
          <p:nvPr/>
        </p:nvSpPr>
        <p:spPr>
          <a:xfrm>
            <a:off x="4783656" y="2726256"/>
            <a:ext cx="1862666" cy="523220"/>
          </a:xfrm>
          <a:prstGeom prst="rect">
            <a:avLst/>
          </a:prstGeom>
          <a:noFill/>
        </p:spPr>
        <p:txBody>
          <a:bodyPr wrap="square" rtlCol="0">
            <a:spAutoFit/>
          </a:bodyPr>
          <a:lstStyle/>
          <a:p>
            <a:r>
              <a:rPr lang="en-GB" sz="1400" dirty="0">
                <a:solidFill>
                  <a:schemeClr val="bg1">
                    <a:lumMod val="50000"/>
                  </a:schemeClr>
                </a:solidFill>
                <a:latin typeface="Century Gothic"/>
                <a:cs typeface="Century Gothic"/>
                <a:hlinkClick r:id="rId8"/>
              </a:rPr>
              <a:t>www.path.com</a:t>
            </a:r>
            <a:r>
              <a:rPr lang="en-GB" sz="1400" dirty="0">
                <a:solidFill>
                  <a:schemeClr val="bg1">
                    <a:lumMod val="50000"/>
                  </a:schemeClr>
                </a:solidFill>
                <a:latin typeface="Century Gothic"/>
                <a:cs typeface="Century Gothic"/>
              </a:rPr>
              <a:t> </a:t>
            </a:r>
          </a:p>
          <a:p>
            <a:endParaRPr lang="en-US" sz="1400" dirty="0"/>
          </a:p>
        </p:txBody>
      </p:sp>
      <p:sp>
        <p:nvSpPr>
          <p:cNvPr id="12" name="TextBox 11"/>
          <p:cNvSpPr txBox="1"/>
          <p:nvPr/>
        </p:nvSpPr>
        <p:spPr>
          <a:xfrm>
            <a:off x="8628441" y="2133605"/>
            <a:ext cx="2013254" cy="523220"/>
          </a:xfrm>
          <a:prstGeom prst="rect">
            <a:avLst/>
          </a:prstGeom>
          <a:noFill/>
        </p:spPr>
        <p:txBody>
          <a:bodyPr wrap="none" rtlCol="0">
            <a:spAutoFit/>
          </a:bodyPr>
          <a:lstStyle/>
          <a:p>
            <a:r>
              <a:rPr lang="en-GB" sz="1400" dirty="0">
                <a:solidFill>
                  <a:schemeClr val="bg1">
                    <a:lumMod val="50000"/>
                  </a:schemeClr>
                </a:solidFill>
                <a:latin typeface="Century Gothic"/>
                <a:cs typeface="Century Gothic"/>
                <a:hlinkClick r:id="rId9"/>
              </a:rPr>
              <a:t>www.whatsapp.com</a:t>
            </a:r>
            <a:r>
              <a:rPr lang="en-GB" sz="1400" dirty="0">
                <a:solidFill>
                  <a:schemeClr val="bg1">
                    <a:lumMod val="50000"/>
                  </a:schemeClr>
                </a:solidFill>
                <a:latin typeface="Century Gothic"/>
                <a:cs typeface="Century Gothic"/>
              </a:rPr>
              <a:t> </a:t>
            </a:r>
          </a:p>
          <a:p>
            <a:endParaRPr lang="en-US" sz="1400" dirty="0">
              <a:latin typeface="Century Gothic"/>
              <a:cs typeface="Century Gothic"/>
            </a:endParaRPr>
          </a:p>
        </p:txBody>
      </p:sp>
      <p:pic>
        <p:nvPicPr>
          <p:cNvPr id="13" name="Picture 12" descr="Facebook Logo.jpg"/>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251672" y="3483069"/>
            <a:ext cx="1814092" cy="1800138"/>
          </a:xfrm>
          <a:prstGeom prst="rect">
            <a:avLst/>
          </a:prstGeom>
        </p:spPr>
      </p:pic>
      <p:sp>
        <p:nvSpPr>
          <p:cNvPr id="14" name="TextBox 13"/>
          <p:cNvSpPr txBox="1"/>
          <p:nvPr/>
        </p:nvSpPr>
        <p:spPr>
          <a:xfrm>
            <a:off x="1162041" y="5147746"/>
            <a:ext cx="1993354" cy="523220"/>
          </a:xfrm>
          <a:prstGeom prst="rect">
            <a:avLst/>
          </a:prstGeom>
          <a:noFill/>
        </p:spPr>
        <p:txBody>
          <a:bodyPr wrap="none" rtlCol="0">
            <a:spAutoFit/>
          </a:bodyPr>
          <a:lstStyle/>
          <a:p>
            <a:r>
              <a:rPr lang="en-GB" sz="1400" dirty="0">
                <a:solidFill>
                  <a:schemeClr val="bg1">
                    <a:lumMod val="50000"/>
                  </a:schemeClr>
                </a:solidFill>
                <a:latin typeface="Century Gothic"/>
                <a:cs typeface="Century Gothic"/>
                <a:hlinkClick r:id="rId11"/>
              </a:rPr>
              <a:t>www.facebook.com</a:t>
            </a:r>
            <a:r>
              <a:rPr lang="en-GB" sz="1400" dirty="0">
                <a:solidFill>
                  <a:schemeClr val="bg1">
                    <a:lumMod val="50000"/>
                  </a:schemeClr>
                </a:solidFill>
                <a:latin typeface="Century Gothic"/>
                <a:cs typeface="Century Gothic"/>
              </a:rPr>
              <a:t> </a:t>
            </a:r>
          </a:p>
          <a:p>
            <a:endParaRPr lang="en-US" sz="1400" dirty="0"/>
          </a:p>
        </p:txBody>
      </p:sp>
      <p:pic>
        <p:nvPicPr>
          <p:cNvPr id="15" name="Picture 14" descr="Twitter Logo.jpg"/>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8434908" y="3020387"/>
            <a:ext cx="2266950" cy="1987641"/>
          </a:xfrm>
          <a:prstGeom prst="rect">
            <a:avLst/>
          </a:prstGeom>
        </p:spPr>
      </p:pic>
      <p:sp>
        <p:nvSpPr>
          <p:cNvPr id="16" name="TextBox 15"/>
          <p:cNvSpPr txBox="1"/>
          <p:nvPr/>
        </p:nvSpPr>
        <p:spPr>
          <a:xfrm>
            <a:off x="8528262" y="4978396"/>
            <a:ext cx="1659003" cy="523220"/>
          </a:xfrm>
          <a:prstGeom prst="rect">
            <a:avLst/>
          </a:prstGeom>
          <a:noFill/>
        </p:spPr>
        <p:txBody>
          <a:bodyPr wrap="none" rtlCol="0">
            <a:spAutoFit/>
          </a:bodyPr>
          <a:lstStyle/>
          <a:p>
            <a:r>
              <a:rPr lang="en-GB" sz="1400" dirty="0">
                <a:solidFill>
                  <a:schemeClr val="bg1">
                    <a:lumMod val="50000"/>
                  </a:schemeClr>
                </a:solidFill>
                <a:latin typeface="Century Gothic"/>
                <a:cs typeface="Century Gothic"/>
                <a:hlinkClick r:id="rId13"/>
              </a:rPr>
              <a:t>www.twitter.com</a:t>
            </a:r>
            <a:r>
              <a:rPr lang="en-GB" sz="1400" dirty="0">
                <a:solidFill>
                  <a:schemeClr val="bg1">
                    <a:lumMod val="50000"/>
                  </a:schemeClr>
                </a:solidFill>
                <a:latin typeface="Century Gothic"/>
                <a:cs typeface="Century Gothic"/>
              </a:rPr>
              <a:t> </a:t>
            </a:r>
          </a:p>
          <a:p>
            <a:endParaRPr lang="en-US" sz="1400" dirty="0"/>
          </a:p>
        </p:txBody>
      </p:sp>
      <p:pic>
        <p:nvPicPr>
          <p:cNvPr id="17" name="Picture 16" descr="Periscope Logo.jpg"/>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4396310" y="3888643"/>
            <a:ext cx="3443817" cy="1015666"/>
          </a:xfrm>
          <a:prstGeom prst="rect">
            <a:avLst/>
          </a:prstGeom>
        </p:spPr>
      </p:pic>
      <p:sp>
        <p:nvSpPr>
          <p:cNvPr id="18" name="TextBox 17"/>
          <p:cNvSpPr txBox="1"/>
          <p:nvPr/>
        </p:nvSpPr>
        <p:spPr>
          <a:xfrm>
            <a:off x="5236381" y="4826000"/>
            <a:ext cx="1763674" cy="307777"/>
          </a:xfrm>
          <a:prstGeom prst="rect">
            <a:avLst/>
          </a:prstGeom>
          <a:noFill/>
        </p:spPr>
        <p:txBody>
          <a:bodyPr wrap="none" rtlCol="0">
            <a:spAutoFit/>
          </a:bodyPr>
          <a:lstStyle/>
          <a:p>
            <a:r>
              <a:rPr lang="en-US" sz="1400" dirty="0" smtClean="0">
                <a:latin typeface="Century Gothic"/>
                <a:cs typeface="Century Gothic"/>
                <a:hlinkClick r:id="rId15"/>
              </a:rPr>
              <a:t>www.periscope.tv</a:t>
            </a:r>
            <a:r>
              <a:rPr lang="en-US" sz="1400" dirty="0" smtClean="0"/>
              <a:t> </a:t>
            </a:r>
            <a:endParaRPr lang="en-US" sz="1400" dirty="0"/>
          </a:p>
        </p:txBody>
      </p:sp>
    </p:spTree>
    <p:custDataLst>
      <p:tags r:id="rId1"/>
    </p:custDataLst>
    <p:extLst>
      <p:ext uri="{BB962C8B-B14F-4D97-AF65-F5344CB8AC3E}">
        <p14:creationId xmlns:p14="http://schemas.microsoft.com/office/powerpoint/2010/main" val="3533048765"/>
      </p:ext>
    </p:extLst>
  </p:cSld>
  <p:clrMapOvr>
    <a:masterClrMapping/>
  </p:clrMapOvr>
  <mc:AlternateContent xmlns:mc="http://schemas.openxmlformats.org/markup-compatibility/2006" xmlns:p14="http://schemas.microsoft.com/office/powerpoint/2010/main">
    <mc:Choice Requires="p14">
      <p:transition spd="med" p14:dur="700" advTm="30276">
        <p:fade/>
      </p:transition>
    </mc:Choice>
    <mc:Fallback xmlns="">
      <p:transition spd="med" advTm="30276">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fade">
                                      <p:cBhvr>
                                        <p:cTn id="15" dur="500"/>
                                        <p:tgtEl>
                                          <p:spTgt spid="15"/>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6"/>
                                        </p:tgtEl>
                                        <p:attrNameLst>
                                          <p:attrName>style.visibility</p:attrName>
                                        </p:attrNameLst>
                                      </p:cBhvr>
                                      <p:to>
                                        <p:strVal val="visible"/>
                                      </p:to>
                                    </p:set>
                                    <p:animEffect transition="in" filter="fade">
                                      <p:cBhvr>
                                        <p:cTn id="18" dur="500"/>
                                        <p:tgtEl>
                                          <p:spTgt spid="16"/>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fade">
                                      <p:cBhvr>
                                        <p:cTn id="23" dur="500"/>
                                        <p:tgtEl>
                                          <p:spTgt spid="4"/>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1"/>
                                        </p:tgtEl>
                                        <p:attrNameLst>
                                          <p:attrName>style.visibility</p:attrName>
                                        </p:attrNameLst>
                                      </p:cBhvr>
                                      <p:to>
                                        <p:strVal val="visible"/>
                                      </p:to>
                                    </p:set>
                                    <p:animEffect transition="in" filter="fade">
                                      <p:cBhvr>
                                        <p:cTn id="26" dur="500"/>
                                        <p:tgtEl>
                                          <p:spTgt spid="11"/>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13"/>
                                        </p:tgtEl>
                                        <p:attrNameLst>
                                          <p:attrName>style.visibility</p:attrName>
                                        </p:attrNameLst>
                                      </p:cBhvr>
                                      <p:to>
                                        <p:strVal val="visible"/>
                                      </p:to>
                                    </p:set>
                                    <p:animEffect transition="in" filter="fade">
                                      <p:cBhvr>
                                        <p:cTn id="31" dur="500"/>
                                        <p:tgtEl>
                                          <p:spTgt spid="13"/>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14"/>
                                        </p:tgtEl>
                                        <p:attrNameLst>
                                          <p:attrName>style.visibility</p:attrName>
                                        </p:attrNameLst>
                                      </p:cBhvr>
                                      <p:to>
                                        <p:strVal val="visible"/>
                                      </p:to>
                                    </p:set>
                                    <p:animEffect transition="in" filter="fade">
                                      <p:cBhvr>
                                        <p:cTn id="34" dur="500"/>
                                        <p:tgtEl>
                                          <p:spTgt spid="14"/>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9"/>
                                        </p:tgtEl>
                                        <p:attrNameLst>
                                          <p:attrName>style.visibility</p:attrName>
                                        </p:attrNameLst>
                                      </p:cBhvr>
                                      <p:to>
                                        <p:strVal val="visible"/>
                                      </p:to>
                                    </p:set>
                                    <p:animEffect transition="in" filter="fade">
                                      <p:cBhvr>
                                        <p:cTn id="39" dur="500"/>
                                        <p:tgtEl>
                                          <p:spTgt spid="9"/>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fade">
                                      <p:cBhvr>
                                        <p:cTn id="42" dur="500"/>
                                        <p:tgtEl>
                                          <p:spTgt spid="12"/>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7"/>
                                        </p:tgtEl>
                                        <p:attrNameLst>
                                          <p:attrName>style.visibility</p:attrName>
                                        </p:attrNameLst>
                                      </p:cBhvr>
                                      <p:to>
                                        <p:strVal val="visible"/>
                                      </p:to>
                                    </p:set>
                                    <p:animEffect transition="in" filter="fade">
                                      <p:cBhvr>
                                        <p:cTn id="47" dur="500"/>
                                        <p:tgtEl>
                                          <p:spTgt spid="17"/>
                                        </p:tgtEl>
                                      </p:cBhvr>
                                    </p:animEffect>
                                  </p:childTnLst>
                                </p:cTn>
                              </p:par>
                              <p:par>
                                <p:cTn id="48" presetID="10" presetClass="entr" presetSubtype="0" fill="hold" grpId="0" nodeType="withEffect">
                                  <p:stCondLst>
                                    <p:cond delay="0"/>
                                  </p:stCondLst>
                                  <p:childTnLst>
                                    <p:set>
                                      <p:cBhvr>
                                        <p:cTn id="49" dur="1" fill="hold">
                                          <p:stCondLst>
                                            <p:cond delay="0"/>
                                          </p:stCondLst>
                                        </p:cTn>
                                        <p:tgtEl>
                                          <p:spTgt spid="18"/>
                                        </p:tgtEl>
                                        <p:attrNameLst>
                                          <p:attrName>style.visibility</p:attrName>
                                        </p:attrNameLst>
                                      </p:cBhvr>
                                      <p:to>
                                        <p:strVal val="visible"/>
                                      </p:to>
                                    </p:set>
                                    <p:animEffect transition="in" filter="fade">
                                      <p:cBhvr>
                                        <p:cTn id="50"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4" grpId="0"/>
      <p:bldP spid="16" grpId="0"/>
      <p:bldP spid="1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5976130"/>
            <a:ext cx="12192000" cy="663678"/>
          </a:xfrm>
          <a:prstGeom prst="rect">
            <a:avLst/>
          </a:prstGeom>
          <a:solidFill>
            <a:srgbClr val="021E2E"/>
          </a:solidFill>
          <a:ln>
            <a:noFill/>
          </a:ln>
        </p:spPr>
        <p:style>
          <a:lnRef idx="1">
            <a:schemeClr val="accent1"/>
          </a:lnRef>
          <a:fillRef idx="3">
            <a:schemeClr val="accent1"/>
          </a:fillRef>
          <a:effectRef idx="2">
            <a:schemeClr val="accent1"/>
          </a:effectRef>
          <a:fontRef idx="minor">
            <a:schemeClr val="lt1"/>
          </a:fontRef>
        </p:style>
        <p:txBody>
          <a:bodyPr lIns="91433" tIns="45717" rIns="91433" bIns="45717" rtlCol="0" anchor="ctr"/>
          <a:lstStyle/>
          <a:p>
            <a:pPr algn="ctr"/>
            <a:endParaRPr lang="en-IE" dirty="0"/>
          </a:p>
        </p:txBody>
      </p:sp>
      <p:pic>
        <p:nvPicPr>
          <p:cNvPr id="7" name="Picture 6" descr="instituteLGE.jpg"/>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0798309" y="5358634"/>
            <a:ext cx="854848" cy="865624"/>
          </a:xfrm>
          <a:prstGeom prst="rect">
            <a:avLst/>
          </a:prstGeom>
          <a:ln w="38100">
            <a:solidFill>
              <a:schemeClr val="bg1"/>
            </a:solidFill>
            <a:miter lim="800000"/>
          </a:ln>
        </p:spPr>
      </p:pic>
      <p:sp>
        <p:nvSpPr>
          <p:cNvPr id="3" name="TextBox 2"/>
          <p:cNvSpPr txBox="1"/>
          <p:nvPr/>
        </p:nvSpPr>
        <p:spPr>
          <a:xfrm>
            <a:off x="1187358" y="535907"/>
            <a:ext cx="8515442" cy="646325"/>
          </a:xfrm>
          <a:prstGeom prst="rect">
            <a:avLst/>
          </a:prstGeom>
          <a:noFill/>
        </p:spPr>
        <p:txBody>
          <a:bodyPr wrap="square" lIns="91433" tIns="45717" rIns="91433" bIns="45717" rtlCol="0">
            <a:spAutoFit/>
          </a:bodyPr>
          <a:lstStyle/>
          <a:p>
            <a:r>
              <a:rPr lang="en-IE" sz="3600" dirty="0" smtClean="0">
                <a:solidFill>
                  <a:srgbClr val="7F7F7F"/>
                </a:solidFill>
                <a:latin typeface="Century Gothic"/>
                <a:cs typeface="Century Gothic"/>
              </a:rPr>
              <a:t>Hottest Brands</a:t>
            </a:r>
            <a:r>
              <a:rPr lang="mr-IN" sz="3600" dirty="0" smtClean="0">
                <a:solidFill>
                  <a:srgbClr val="7F7F7F"/>
                </a:solidFill>
                <a:latin typeface="Century Gothic"/>
                <a:cs typeface="Century Gothic"/>
              </a:rPr>
              <a:t>…</a:t>
            </a:r>
            <a:r>
              <a:rPr lang="en-IE" sz="3600" dirty="0" smtClean="0">
                <a:solidFill>
                  <a:srgbClr val="7F7F7F"/>
                </a:solidFill>
                <a:latin typeface="Century Gothic"/>
                <a:cs typeface="Century Gothic"/>
              </a:rPr>
              <a:t>Right Now! </a:t>
            </a:r>
          </a:p>
        </p:txBody>
      </p:sp>
      <p:sp>
        <p:nvSpPr>
          <p:cNvPr id="6" name="TextBox 5"/>
          <p:cNvSpPr txBox="1"/>
          <p:nvPr/>
        </p:nvSpPr>
        <p:spPr>
          <a:xfrm>
            <a:off x="5234226" y="6620916"/>
            <a:ext cx="1723549" cy="215444"/>
          </a:xfrm>
          <a:prstGeom prst="rect">
            <a:avLst/>
          </a:prstGeom>
          <a:noFill/>
        </p:spPr>
        <p:txBody>
          <a:bodyPr wrap="none" rtlCol="0">
            <a:spAutoFit/>
          </a:bodyPr>
          <a:lstStyle/>
          <a:p>
            <a:r>
              <a:rPr lang="en-US" sz="800" dirty="0" smtClean="0">
                <a:solidFill>
                  <a:srgbClr val="FFFFFF"/>
                </a:solidFill>
              </a:rPr>
              <a:t> </a:t>
            </a:r>
            <a:r>
              <a:rPr lang="en-US" sz="800" dirty="0" smtClean="0">
                <a:solidFill>
                  <a:schemeClr val="bg1">
                    <a:lumMod val="50000"/>
                  </a:schemeClr>
                </a:solidFill>
              </a:rPr>
              <a:t>© Copyright MBA Global AML 2017</a:t>
            </a:r>
            <a:endParaRPr lang="en-US" sz="800" dirty="0">
              <a:solidFill>
                <a:schemeClr val="bg1">
                  <a:lumMod val="50000"/>
                </a:schemeClr>
              </a:solidFill>
            </a:endParaRPr>
          </a:p>
        </p:txBody>
      </p:sp>
      <p:sp>
        <p:nvSpPr>
          <p:cNvPr id="10" name="TextBox 9"/>
          <p:cNvSpPr txBox="1"/>
          <p:nvPr/>
        </p:nvSpPr>
        <p:spPr>
          <a:xfrm>
            <a:off x="1024464" y="2912534"/>
            <a:ext cx="1654006" cy="307777"/>
          </a:xfrm>
          <a:prstGeom prst="rect">
            <a:avLst/>
          </a:prstGeom>
          <a:noFill/>
        </p:spPr>
        <p:txBody>
          <a:bodyPr wrap="none" rtlCol="0">
            <a:spAutoFit/>
          </a:bodyPr>
          <a:lstStyle/>
          <a:p>
            <a:r>
              <a:rPr lang="en-GB" sz="1400" dirty="0" smtClean="0">
                <a:solidFill>
                  <a:schemeClr val="bg1">
                    <a:lumMod val="50000"/>
                  </a:schemeClr>
                </a:solidFill>
                <a:latin typeface="Century Gothic"/>
                <a:cs typeface="Century Gothic"/>
                <a:hlinkClick r:id="rId4"/>
              </a:rPr>
              <a:t>www.apple.com</a:t>
            </a:r>
            <a:r>
              <a:rPr lang="en-GB" sz="1400" dirty="0" smtClean="0">
                <a:solidFill>
                  <a:schemeClr val="bg1">
                    <a:lumMod val="50000"/>
                  </a:schemeClr>
                </a:solidFill>
                <a:latin typeface="Century Gothic"/>
                <a:cs typeface="Century Gothic"/>
              </a:rPr>
              <a:t> </a:t>
            </a:r>
            <a:endParaRPr lang="en-US" sz="1400" dirty="0"/>
          </a:p>
        </p:txBody>
      </p:sp>
      <p:sp>
        <p:nvSpPr>
          <p:cNvPr id="11" name="TextBox 10"/>
          <p:cNvSpPr txBox="1"/>
          <p:nvPr/>
        </p:nvSpPr>
        <p:spPr>
          <a:xfrm>
            <a:off x="4803775" y="2573859"/>
            <a:ext cx="1862666" cy="523220"/>
          </a:xfrm>
          <a:prstGeom prst="rect">
            <a:avLst/>
          </a:prstGeom>
          <a:noFill/>
        </p:spPr>
        <p:txBody>
          <a:bodyPr wrap="square" rtlCol="0">
            <a:spAutoFit/>
          </a:bodyPr>
          <a:lstStyle/>
          <a:p>
            <a:r>
              <a:rPr lang="en-GB" sz="1400" dirty="0" smtClean="0">
                <a:solidFill>
                  <a:schemeClr val="bg1">
                    <a:lumMod val="50000"/>
                  </a:schemeClr>
                </a:solidFill>
                <a:latin typeface="Century Gothic"/>
                <a:cs typeface="Century Gothic"/>
                <a:hlinkClick r:id="rId5"/>
              </a:rPr>
              <a:t>www.katvond.com</a:t>
            </a:r>
            <a:r>
              <a:rPr lang="en-GB" sz="1400" dirty="0" smtClean="0">
                <a:solidFill>
                  <a:schemeClr val="bg1">
                    <a:lumMod val="50000"/>
                  </a:schemeClr>
                </a:solidFill>
                <a:latin typeface="Century Gothic"/>
                <a:cs typeface="Century Gothic"/>
              </a:rPr>
              <a:t> </a:t>
            </a:r>
            <a:endParaRPr lang="en-GB" sz="1400" dirty="0">
              <a:solidFill>
                <a:schemeClr val="bg1">
                  <a:lumMod val="50000"/>
                </a:schemeClr>
              </a:solidFill>
              <a:latin typeface="Century Gothic"/>
              <a:cs typeface="Century Gothic"/>
            </a:endParaRPr>
          </a:p>
          <a:p>
            <a:endParaRPr lang="en-US" sz="1400" dirty="0"/>
          </a:p>
        </p:txBody>
      </p:sp>
      <p:sp>
        <p:nvSpPr>
          <p:cNvPr id="12" name="TextBox 11"/>
          <p:cNvSpPr txBox="1"/>
          <p:nvPr/>
        </p:nvSpPr>
        <p:spPr>
          <a:xfrm>
            <a:off x="5292261" y="3725334"/>
            <a:ext cx="3031599" cy="523220"/>
          </a:xfrm>
          <a:prstGeom prst="rect">
            <a:avLst/>
          </a:prstGeom>
          <a:noFill/>
        </p:spPr>
        <p:txBody>
          <a:bodyPr wrap="none" rtlCol="0">
            <a:spAutoFit/>
          </a:bodyPr>
          <a:lstStyle/>
          <a:p>
            <a:r>
              <a:rPr lang="en-GB" sz="1400" dirty="0">
                <a:solidFill>
                  <a:schemeClr val="bg1">
                    <a:lumMod val="50000"/>
                  </a:schemeClr>
                </a:solidFill>
                <a:latin typeface="Century Gothic"/>
                <a:cs typeface="Century Gothic"/>
                <a:hlinkClick r:id="rId6"/>
              </a:rPr>
              <a:t>https://www.stradivarius.com/ie</a:t>
            </a:r>
            <a:r>
              <a:rPr lang="en-GB" sz="1400" dirty="0" smtClean="0">
                <a:solidFill>
                  <a:schemeClr val="bg1">
                    <a:lumMod val="50000"/>
                  </a:schemeClr>
                </a:solidFill>
                <a:latin typeface="Century Gothic"/>
                <a:cs typeface="Century Gothic"/>
                <a:hlinkClick r:id="rId6"/>
              </a:rPr>
              <a:t>/</a:t>
            </a:r>
            <a:r>
              <a:rPr lang="en-GB" sz="1400" dirty="0" smtClean="0">
                <a:solidFill>
                  <a:schemeClr val="bg1">
                    <a:lumMod val="50000"/>
                  </a:schemeClr>
                </a:solidFill>
                <a:latin typeface="Century Gothic"/>
                <a:cs typeface="Century Gothic"/>
              </a:rPr>
              <a:t>  </a:t>
            </a:r>
            <a:endParaRPr lang="en-GB" sz="1400" dirty="0">
              <a:solidFill>
                <a:schemeClr val="bg1">
                  <a:lumMod val="50000"/>
                </a:schemeClr>
              </a:solidFill>
              <a:latin typeface="Century Gothic"/>
              <a:cs typeface="Century Gothic"/>
            </a:endParaRPr>
          </a:p>
          <a:p>
            <a:endParaRPr lang="en-US" sz="1400" dirty="0">
              <a:latin typeface="Century Gothic"/>
              <a:cs typeface="Century Gothic"/>
            </a:endParaRPr>
          </a:p>
        </p:txBody>
      </p:sp>
      <p:sp>
        <p:nvSpPr>
          <p:cNvPr id="14" name="TextBox 13"/>
          <p:cNvSpPr txBox="1"/>
          <p:nvPr/>
        </p:nvSpPr>
        <p:spPr>
          <a:xfrm>
            <a:off x="1162041" y="5147746"/>
            <a:ext cx="2010887" cy="523220"/>
          </a:xfrm>
          <a:prstGeom prst="rect">
            <a:avLst/>
          </a:prstGeom>
          <a:noFill/>
        </p:spPr>
        <p:txBody>
          <a:bodyPr wrap="none" rtlCol="0">
            <a:spAutoFit/>
          </a:bodyPr>
          <a:lstStyle/>
          <a:p>
            <a:r>
              <a:rPr lang="en-GB" sz="1400" dirty="0" smtClean="0">
                <a:solidFill>
                  <a:schemeClr val="bg1">
                    <a:lumMod val="50000"/>
                  </a:schemeClr>
                </a:solidFill>
                <a:latin typeface="Century Gothic"/>
                <a:cs typeface="Century Gothic"/>
                <a:hlinkClick r:id="rId7"/>
              </a:rPr>
              <a:t>www.monarch.co.uk</a:t>
            </a:r>
            <a:r>
              <a:rPr lang="en-GB" sz="1400" dirty="0" smtClean="0">
                <a:solidFill>
                  <a:schemeClr val="bg1">
                    <a:lumMod val="50000"/>
                  </a:schemeClr>
                </a:solidFill>
                <a:latin typeface="Century Gothic"/>
                <a:cs typeface="Century Gothic"/>
              </a:rPr>
              <a:t> </a:t>
            </a:r>
            <a:endParaRPr lang="en-GB" sz="1400" dirty="0">
              <a:solidFill>
                <a:schemeClr val="bg1">
                  <a:lumMod val="50000"/>
                </a:schemeClr>
              </a:solidFill>
              <a:latin typeface="Century Gothic"/>
              <a:cs typeface="Century Gothic"/>
            </a:endParaRPr>
          </a:p>
          <a:p>
            <a:endParaRPr lang="en-US" sz="1400" dirty="0"/>
          </a:p>
        </p:txBody>
      </p:sp>
      <p:sp>
        <p:nvSpPr>
          <p:cNvPr id="16" name="TextBox 15"/>
          <p:cNvSpPr txBox="1"/>
          <p:nvPr/>
        </p:nvSpPr>
        <p:spPr>
          <a:xfrm>
            <a:off x="9364797" y="4656669"/>
            <a:ext cx="1539604" cy="523220"/>
          </a:xfrm>
          <a:prstGeom prst="rect">
            <a:avLst/>
          </a:prstGeom>
          <a:noFill/>
        </p:spPr>
        <p:txBody>
          <a:bodyPr wrap="none" rtlCol="0">
            <a:spAutoFit/>
          </a:bodyPr>
          <a:lstStyle/>
          <a:p>
            <a:r>
              <a:rPr lang="en-GB" sz="1400" dirty="0" smtClean="0">
                <a:solidFill>
                  <a:schemeClr val="bg1">
                    <a:lumMod val="50000"/>
                  </a:schemeClr>
                </a:solidFill>
                <a:latin typeface="Century Gothic"/>
                <a:cs typeface="Century Gothic"/>
                <a:hlinkClick r:id="rId8"/>
              </a:rPr>
              <a:t>www.tesla.com</a:t>
            </a:r>
            <a:r>
              <a:rPr lang="en-GB" sz="1400" dirty="0" smtClean="0">
                <a:solidFill>
                  <a:schemeClr val="bg1">
                    <a:lumMod val="50000"/>
                  </a:schemeClr>
                </a:solidFill>
                <a:latin typeface="Century Gothic"/>
                <a:cs typeface="Century Gothic"/>
              </a:rPr>
              <a:t> </a:t>
            </a:r>
            <a:endParaRPr lang="en-GB" sz="1400" dirty="0">
              <a:solidFill>
                <a:schemeClr val="bg1">
                  <a:lumMod val="50000"/>
                </a:schemeClr>
              </a:solidFill>
              <a:latin typeface="Century Gothic"/>
              <a:cs typeface="Century Gothic"/>
            </a:endParaRPr>
          </a:p>
          <a:p>
            <a:endParaRPr lang="en-US" sz="1400" dirty="0"/>
          </a:p>
        </p:txBody>
      </p:sp>
      <p:sp>
        <p:nvSpPr>
          <p:cNvPr id="18" name="TextBox 17"/>
          <p:cNvSpPr txBox="1"/>
          <p:nvPr/>
        </p:nvSpPr>
        <p:spPr>
          <a:xfrm>
            <a:off x="5089996" y="5079995"/>
            <a:ext cx="1942158" cy="523220"/>
          </a:xfrm>
          <a:prstGeom prst="rect">
            <a:avLst/>
          </a:prstGeom>
          <a:noFill/>
        </p:spPr>
        <p:txBody>
          <a:bodyPr wrap="none" rtlCol="0">
            <a:spAutoFit/>
          </a:bodyPr>
          <a:lstStyle/>
          <a:p>
            <a:r>
              <a:rPr lang="en-US" sz="1400" dirty="0" smtClean="0">
                <a:latin typeface="Century Gothic"/>
                <a:cs typeface="Century Gothic"/>
                <a:hlinkClick r:id="rId9"/>
              </a:rPr>
              <a:t>www.groupme.com</a:t>
            </a:r>
            <a:r>
              <a:rPr lang="en-US" sz="1400" dirty="0" smtClean="0">
                <a:latin typeface="Century Gothic"/>
                <a:cs typeface="Century Gothic"/>
              </a:rPr>
              <a:t> </a:t>
            </a:r>
          </a:p>
          <a:p>
            <a:r>
              <a:rPr lang="en-US" sz="1400" dirty="0" smtClean="0"/>
              <a:t> </a:t>
            </a:r>
            <a:endParaRPr lang="en-US" sz="1400" dirty="0"/>
          </a:p>
        </p:txBody>
      </p:sp>
      <p:pic>
        <p:nvPicPr>
          <p:cNvPr id="2" name="Picture 1" descr="Apple Logo.jpg"/>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072534" y="1210680"/>
            <a:ext cx="1557867" cy="1733602"/>
          </a:xfrm>
          <a:prstGeom prst="rect">
            <a:avLst/>
          </a:prstGeom>
        </p:spPr>
      </p:pic>
      <p:pic>
        <p:nvPicPr>
          <p:cNvPr id="19" name="Picture 18" descr="GroupMe Logo.jpg"/>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4349750" y="4327825"/>
            <a:ext cx="3422650" cy="862234"/>
          </a:xfrm>
          <a:prstGeom prst="rect">
            <a:avLst/>
          </a:prstGeom>
        </p:spPr>
      </p:pic>
      <p:pic>
        <p:nvPicPr>
          <p:cNvPr id="20" name="Picture 19" descr="Stradivarius Logo.jpg"/>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5233263" y="2959092"/>
            <a:ext cx="3149595" cy="855868"/>
          </a:xfrm>
          <a:prstGeom prst="rect">
            <a:avLst/>
          </a:prstGeom>
        </p:spPr>
      </p:pic>
      <p:pic>
        <p:nvPicPr>
          <p:cNvPr id="21" name="Picture 20" descr="Kat Von D Logo.jpg"/>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3867150" y="1575615"/>
            <a:ext cx="3735917" cy="1089267"/>
          </a:xfrm>
          <a:prstGeom prst="rect">
            <a:avLst/>
          </a:prstGeom>
        </p:spPr>
      </p:pic>
      <p:pic>
        <p:nvPicPr>
          <p:cNvPr id="22" name="Picture 21" descr="Tesla Logo.jpg"/>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8466666" y="3473450"/>
            <a:ext cx="3335867" cy="1250950"/>
          </a:xfrm>
          <a:prstGeom prst="rect">
            <a:avLst/>
          </a:prstGeom>
        </p:spPr>
      </p:pic>
      <p:pic>
        <p:nvPicPr>
          <p:cNvPr id="23" name="Picture 22" descr="Monarch Holiday.jpg"/>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711200" y="3579741"/>
            <a:ext cx="2912533" cy="1479092"/>
          </a:xfrm>
          <a:prstGeom prst="rect">
            <a:avLst/>
          </a:prstGeom>
        </p:spPr>
      </p:pic>
      <p:pic>
        <p:nvPicPr>
          <p:cNvPr id="24" name="Picture 23" descr="Ryanair Logo.jpg"/>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8104508" y="1666356"/>
            <a:ext cx="3460956" cy="704308"/>
          </a:xfrm>
          <a:prstGeom prst="rect">
            <a:avLst/>
          </a:prstGeom>
        </p:spPr>
      </p:pic>
      <p:sp>
        <p:nvSpPr>
          <p:cNvPr id="25" name="TextBox 24"/>
          <p:cNvSpPr txBox="1"/>
          <p:nvPr/>
        </p:nvSpPr>
        <p:spPr>
          <a:xfrm>
            <a:off x="8903653" y="2506119"/>
            <a:ext cx="1862666" cy="523220"/>
          </a:xfrm>
          <a:prstGeom prst="rect">
            <a:avLst/>
          </a:prstGeom>
          <a:noFill/>
        </p:spPr>
        <p:txBody>
          <a:bodyPr wrap="square" rtlCol="0">
            <a:spAutoFit/>
          </a:bodyPr>
          <a:lstStyle/>
          <a:p>
            <a:r>
              <a:rPr lang="en-GB" sz="1400" dirty="0" smtClean="0">
                <a:solidFill>
                  <a:schemeClr val="bg1">
                    <a:lumMod val="50000"/>
                  </a:schemeClr>
                </a:solidFill>
                <a:latin typeface="Century Gothic"/>
                <a:cs typeface="Century Gothic"/>
                <a:hlinkClick r:id="rId5"/>
              </a:rPr>
              <a:t>www.ryanair.com</a:t>
            </a:r>
            <a:r>
              <a:rPr lang="en-GB" sz="1400" dirty="0" smtClean="0">
                <a:solidFill>
                  <a:schemeClr val="bg1">
                    <a:lumMod val="50000"/>
                  </a:schemeClr>
                </a:solidFill>
                <a:latin typeface="Century Gothic"/>
                <a:cs typeface="Century Gothic"/>
              </a:rPr>
              <a:t> </a:t>
            </a:r>
            <a:endParaRPr lang="en-GB" sz="1400" dirty="0">
              <a:solidFill>
                <a:schemeClr val="bg1">
                  <a:lumMod val="50000"/>
                </a:schemeClr>
              </a:solidFill>
              <a:latin typeface="Century Gothic"/>
              <a:cs typeface="Century Gothic"/>
            </a:endParaRPr>
          </a:p>
          <a:p>
            <a:endParaRPr lang="en-US" sz="1400" dirty="0"/>
          </a:p>
        </p:txBody>
      </p:sp>
    </p:spTree>
    <p:custDataLst>
      <p:tags r:id="rId1"/>
    </p:custDataLst>
    <p:extLst>
      <p:ext uri="{BB962C8B-B14F-4D97-AF65-F5344CB8AC3E}">
        <p14:creationId xmlns:p14="http://schemas.microsoft.com/office/powerpoint/2010/main" val="2371682508"/>
      </p:ext>
    </p:extLst>
  </p:cSld>
  <p:clrMapOvr>
    <a:masterClrMapping/>
  </p:clrMapOvr>
  <mc:AlternateContent xmlns:mc="http://schemas.openxmlformats.org/markup-compatibility/2006" xmlns:p14="http://schemas.microsoft.com/office/powerpoint/2010/main">
    <mc:Choice Requires="p14">
      <p:transition spd="med" p14:dur="700" advTm="30276">
        <p:fade/>
      </p:transition>
    </mc:Choice>
    <mc:Fallback xmlns="">
      <p:transition spd="med" advTm="30276">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22"/>
                                        </p:tgtEl>
                                        <p:attrNameLst>
                                          <p:attrName>style.visibility</p:attrName>
                                        </p:attrNameLst>
                                      </p:cBhvr>
                                      <p:to>
                                        <p:strVal val="visible"/>
                                      </p:to>
                                    </p:set>
                                    <p:animEffect transition="in" filter="fade">
                                      <p:cBhvr>
                                        <p:cTn id="15" dur="500"/>
                                        <p:tgtEl>
                                          <p:spTgt spid="22"/>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6"/>
                                        </p:tgtEl>
                                        <p:attrNameLst>
                                          <p:attrName>style.visibility</p:attrName>
                                        </p:attrNameLst>
                                      </p:cBhvr>
                                      <p:to>
                                        <p:strVal val="visible"/>
                                      </p:to>
                                    </p:set>
                                    <p:animEffect transition="in" filter="fade">
                                      <p:cBhvr>
                                        <p:cTn id="18" dur="500"/>
                                        <p:tgtEl>
                                          <p:spTgt spid="16"/>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23"/>
                                        </p:tgtEl>
                                        <p:attrNameLst>
                                          <p:attrName>style.visibility</p:attrName>
                                        </p:attrNameLst>
                                      </p:cBhvr>
                                      <p:to>
                                        <p:strVal val="visible"/>
                                      </p:to>
                                    </p:set>
                                    <p:animEffect transition="in" filter="fade">
                                      <p:cBhvr>
                                        <p:cTn id="23" dur="500"/>
                                        <p:tgtEl>
                                          <p:spTgt spid="23"/>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fade">
                                      <p:cBhvr>
                                        <p:cTn id="26" dur="500"/>
                                        <p:tgtEl>
                                          <p:spTgt spid="14"/>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21"/>
                                        </p:tgtEl>
                                        <p:attrNameLst>
                                          <p:attrName>style.visibility</p:attrName>
                                        </p:attrNameLst>
                                      </p:cBhvr>
                                      <p:to>
                                        <p:strVal val="visible"/>
                                      </p:to>
                                    </p:set>
                                    <p:animEffect transition="in" filter="fade">
                                      <p:cBhvr>
                                        <p:cTn id="31" dur="500"/>
                                        <p:tgtEl>
                                          <p:spTgt spid="21"/>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fade">
                                      <p:cBhvr>
                                        <p:cTn id="34" dur="500"/>
                                        <p:tgtEl>
                                          <p:spTgt spid="11"/>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20"/>
                                        </p:tgtEl>
                                        <p:attrNameLst>
                                          <p:attrName>style.visibility</p:attrName>
                                        </p:attrNameLst>
                                      </p:cBhvr>
                                      <p:to>
                                        <p:strVal val="visible"/>
                                      </p:to>
                                    </p:set>
                                    <p:animEffect transition="in" filter="fade">
                                      <p:cBhvr>
                                        <p:cTn id="39" dur="500"/>
                                        <p:tgtEl>
                                          <p:spTgt spid="20"/>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fade">
                                      <p:cBhvr>
                                        <p:cTn id="42" dur="500"/>
                                        <p:tgtEl>
                                          <p:spTgt spid="12"/>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9"/>
                                        </p:tgtEl>
                                        <p:attrNameLst>
                                          <p:attrName>style.visibility</p:attrName>
                                        </p:attrNameLst>
                                      </p:cBhvr>
                                      <p:to>
                                        <p:strVal val="visible"/>
                                      </p:to>
                                    </p:set>
                                    <p:animEffect transition="in" filter="fade">
                                      <p:cBhvr>
                                        <p:cTn id="47" dur="500"/>
                                        <p:tgtEl>
                                          <p:spTgt spid="19"/>
                                        </p:tgtEl>
                                      </p:cBhvr>
                                    </p:animEffect>
                                  </p:childTnLst>
                                </p:cTn>
                              </p:par>
                              <p:par>
                                <p:cTn id="48" presetID="10" presetClass="entr" presetSubtype="0" fill="hold" grpId="0" nodeType="withEffect">
                                  <p:stCondLst>
                                    <p:cond delay="0"/>
                                  </p:stCondLst>
                                  <p:childTnLst>
                                    <p:set>
                                      <p:cBhvr>
                                        <p:cTn id="49" dur="1" fill="hold">
                                          <p:stCondLst>
                                            <p:cond delay="0"/>
                                          </p:stCondLst>
                                        </p:cTn>
                                        <p:tgtEl>
                                          <p:spTgt spid="18"/>
                                        </p:tgtEl>
                                        <p:attrNameLst>
                                          <p:attrName>style.visibility</p:attrName>
                                        </p:attrNameLst>
                                      </p:cBhvr>
                                      <p:to>
                                        <p:strVal val="visible"/>
                                      </p:to>
                                    </p:set>
                                    <p:animEffect transition="in" filter="fade">
                                      <p:cBhvr>
                                        <p:cTn id="50" dur="500"/>
                                        <p:tgtEl>
                                          <p:spTgt spid="18"/>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grpId="0" nodeType="clickEffect">
                                  <p:stCondLst>
                                    <p:cond delay="0"/>
                                  </p:stCondLst>
                                  <p:childTnLst>
                                    <p:set>
                                      <p:cBhvr>
                                        <p:cTn id="54" dur="1" fill="hold">
                                          <p:stCondLst>
                                            <p:cond delay="0"/>
                                          </p:stCondLst>
                                        </p:cTn>
                                        <p:tgtEl>
                                          <p:spTgt spid="25"/>
                                        </p:tgtEl>
                                        <p:attrNameLst>
                                          <p:attrName>style.visibility</p:attrName>
                                        </p:attrNameLst>
                                      </p:cBhvr>
                                      <p:to>
                                        <p:strVal val="visible"/>
                                      </p:to>
                                    </p:set>
                                    <p:animEffect transition="in" filter="fade">
                                      <p:cBhvr>
                                        <p:cTn id="55" dur="500"/>
                                        <p:tgtEl>
                                          <p:spTgt spid="25"/>
                                        </p:tgtEl>
                                      </p:cBhvr>
                                    </p:animEffect>
                                  </p:childTnLst>
                                </p:cTn>
                              </p:par>
                              <p:par>
                                <p:cTn id="56" presetID="10" presetClass="entr" presetSubtype="0" fill="hold" nodeType="withEffect">
                                  <p:stCondLst>
                                    <p:cond delay="0"/>
                                  </p:stCondLst>
                                  <p:childTnLst>
                                    <p:set>
                                      <p:cBhvr>
                                        <p:cTn id="57" dur="1" fill="hold">
                                          <p:stCondLst>
                                            <p:cond delay="0"/>
                                          </p:stCondLst>
                                        </p:cTn>
                                        <p:tgtEl>
                                          <p:spTgt spid="24"/>
                                        </p:tgtEl>
                                        <p:attrNameLst>
                                          <p:attrName>style.visibility</p:attrName>
                                        </p:attrNameLst>
                                      </p:cBhvr>
                                      <p:to>
                                        <p:strVal val="visible"/>
                                      </p:to>
                                    </p:set>
                                    <p:animEffect transition="in" filter="fade">
                                      <p:cBhvr>
                                        <p:cTn id="58"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4" grpId="0"/>
      <p:bldP spid="16" grpId="0"/>
      <p:bldP spid="18" grpId="0"/>
      <p:bldP spid="2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5976130"/>
            <a:ext cx="12192000" cy="663678"/>
          </a:xfrm>
          <a:prstGeom prst="rect">
            <a:avLst/>
          </a:prstGeom>
          <a:solidFill>
            <a:srgbClr val="021E2E"/>
          </a:solidFill>
          <a:ln>
            <a:noFill/>
          </a:ln>
        </p:spPr>
        <p:style>
          <a:lnRef idx="1">
            <a:schemeClr val="accent1"/>
          </a:lnRef>
          <a:fillRef idx="3">
            <a:schemeClr val="accent1"/>
          </a:fillRef>
          <a:effectRef idx="2">
            <a:schemeClr val="accent1"/>
          </a:effectRef>
          <a:fontRef idx="minor">
            <a:schemeClr val="lt1"/>
          </a:fontRef>
        </p:style>
        <p:txBody>
          <a:bodyPr lIns="91433" tIns="45717" rIns="91433" bIns="45717" rtlCol="0" anchor="ctr"/>
          <a:lstStyle/>
          <a:p>
            <a:pPr algn="ctr"/>
            <a:endParaRPr lang="en-IE" dirty="0"/>
          </a:p>
        </p:txBody>
      </p:sp>
      <p:pic>
        <p:nvPicPr>
          <p:cNvPr id="7" name="Picture 6" descr="instituteLGE.jpg"/>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0798309" y="5358634"/>
            <a:ext cx="854848" cy="865624"/>
          </a:xfrm>
          <a:prstGeom prst="rect">
            <a:avLst/>
          </a:prstGeom>
          <a:ln w="38100">
            <a:solidFill>
              <a:schemeClr val="bg1"/>
            </a:solidFill>
            <a:miter lim="800000"/>
          </a:ln>
        </p:spPr>
      </p:pic>
      <p:sp>
        <p:nvSpPr>
          <p:cNvPr id="2" name="Rectangle 1"/>
          <p:cNvSpPr/>
          <p:nvPr/>
        </p:nvSpPr>
        <p:spPr>
          <a:xfrm>
            <a:off x="1226641" y="1512808"/>
            <a:ext cx="9898743" cy="4143692"/>
          </a:xfrm>
          <a:prstGeom prst="rect">
            <a:avLst/>
          </a:prstGeom>
        </p:spPr>
        <p:txBody>
          <a:bodyPr wrap="square" lIns="91433" tIns="45717" rIns="91433" bIns="45717">
            <a:spAutoFit/>
          </a:bodyPr>
          <a:lstStyle/>
          <a:p>
            <a:pPr>
              <a:lnSpc>
                <a:spcPct val="120000"/>
              </a:lnSpc>
            </a:pPr>
            <a:r>
              <a:rPr lang="en-IE" sz="2200" b="1" dirty="0" smtClean="0">
                <a:solidFill>
                  <a:schemeClr val="bg1">
                    <a:lumMod val="50000"/>
                  </a:schemeClr>
                </a:solidFill>
                <a:latin typeface="Century Gothic"/>
                <a:cs typeface="Century Gothic"/>
              </a:rPr>
              <a:t>What’s Hot</a:t>
            </a:r>
            <a:r>
              <a:rPr lang="mr-IN" sz="2200" b="1" dirty="0" smtClean="0">
                <a:solidFill>
                  <a:schemeClr val="bg1">
                    <a:lumMod val="50000"/>
                  </a:schemeClr>
                </a:solidFill>
                <a:latin typeface="Century Gothic"/>
                <a:cs typeface="Century Gothic"/>
              </a:rPr>
              <a:t>…</a:t>
            </a:r>
            <a:r>
              <a:rPr lang="en-GB" sz="2200" b="1" dirty="0" smtClean="0">
                <a:solidFill>
                  <a:schemeClr val="bg1">
                    <a:lumMod val="50000"/>
                  </a:schemeClr>
                </a:solidFill>
                <a:latin typeface="Century Gothic"/>
                <a:cs typeface="Century Gothic"/>
              </a:rPr>
              <a:t>What’s Not</a:t>
            </a:r>
            <a:r>
              <a:rPr lang="en-IE" sz="2200" b="1" dirty="0" smtClean="0">
                <a:solidFill>
                  <a:schemeClr val="bg1">
                    <a:lumMod val="50000"/>
                  </a:schemeClr>
                </a:solidFill>
                <a:latin typeface="Century Gothic"/>
                <a:cs typeface="Century Gothic"/>
              </a:rPr>
              <a:t>?</a:t>
            </a:r>
            <a:endParaRPr lang="en-IE" sz="2200" b="1" dirty="0">
              <a:solidFill>
                <a:schemeClr val="bg1">
                  <a:lumMod val="50000"/>
                </a:schemeClr>
              </a:solidFill>
              <a:latin typeface="Century Gothic"/>
              <a:cs typeface="Century Gothic"/>
            </a:endParaRPr>
          </a:p>
          <a:p>
            <a:pPr marL="342900" indent="-342900">
              <a:lnSpc>
                <a:spcPct val="120000"/>
              </a:lnSpc>
              <a:buFont typeface="Arial"/>
              <a:buChar char="•"/>
            </a:pPr>
            <a:r>
              <a:rPr lang="en-IE" sz="2200" dirty="0" smtClean="0">
                <a:solidFill>
                  <a:schemeClr val="bg1">
                    <a:lumMod val="50000"/>
                  </a:schemeClr>
                </a:solidFill>
                <a:latin typeface="Century Gothic"/>
                <a:cs typeface="Century Gothic"/>
              </a:rPr>
              <a:t>Choose a specific product / service or brand from the list, or pick one of your own. Prepare a brief analysis of the environment in which it operates or was launched.</a:t>
            </a:r>
          </a:p>
          <a:p>
            <a:pPr marL="342900" indent="-342900">
              <a:lnSpc>
                <a:spcPct val="120000"/>
              </a:lnSpc>
              <a:buFont typeface="Arial"/>
              <a:buChar char="•"/>
            </a:pPr>
            <a:endParaRPr lang="en-IE" sz="2200" dirty="0" smtClean="0">
              <a:solidFill>
                <a:schemeClr val="bg1">
                  <a:lumMod val="50000"/>
                </a:schemeClr>
              </a:solidFill>
              <a:latin typeface="Century Gothic"/>
              <a:cs typeface="Century Gothic"/>
            </a:endParaRPr>
          </a:p>
          <a:p>
            <a:pPr marL="342900" indent="-342900">
              <a:lnSpc>
                <a:spcPct val="120000"/>
              </a:lnSpc>
              <a:buFont typeface="Arial"/>
              <a:buChar char="•"/>
            </a:pPr>
            <a:r>
              <a:rPr lang="en-IE" sz="2200" dirty="0" smtClean="0">
                <a:solidFill>
                  <a:schemeClr val="bg1">
                    <a:lumMod val="50000"/>
                  </a:schemeClr>
                </a:solidFill>
                <a:latin typeface="Century Gothic"/>
                <a:cs typeface="Century Gothic"/>
              </a:rPr>
              <a:t>Explain what </a:t>
            </a:r>
            <a:r>
              <a:rPr lang="en-IE" sz="2200" dirty="0">
                <a:solidFill>
                  <a:schemeClr val="bg1">
                    <a:lumMod val="50000"/>
                  </a:schemeClr>
                </a:solidFill>
                <a:latin typeface="Century Gothic"/>
                <a:cs typeface="Century Gothic"/>
              </a:rPr>
              <a:t>you think </a:t>
            </a:r>
            <a:r>
              <a:rPr lang="en-IE" sz="2200" dirty="0" smtClean="0">
                <a:solidFill>
                  <a:schemeClr val="bg1">
                    <a:lumMod val="50000"/>
                  </a:schemeClr>
                </a:solidFill>
                <a:latin typeface="Century Gothic"/>
                <a:cs typeface="Century Gothic"/>
              </a:rPr>
              <a:t>the marketing environment </a:t>
            </a:r>
            <a:r>
              <a:rPr lang="en-IE" sz="2200" dirty="0">
                <a:solidFill>
                  <a:schemeClr val="bg1">
                    <a:lumMod val="50000"/>
                  </a:schemeClr>
                </a:solidFill>
                <a:latin typeface="Century Gothic"/>
                <a:cs typeface="Century Gothic"/>
              </a:rPr>
              <a:t>is and how it </a:t>
            </a:r>
            <a:r>
              <a:rPr lang="en-IE" sz="2200" dirty="0" smtClean="0">
                <a:solidFill>
                  <a:schemeClr val="bg1">
                    <a:lumMod val="50000"/>
                  </a:schemeClr>
                </a:solidFill>
                <a:latin typeface="Century Gothic"/>
                <a:cs typeface="Century Gothic"/>
              </a:rPr>
              <a:t>may influence the product or brand’s fortunes, </a:t>
            </a:r>
            <a:r>
              <a:rPr lang="en-IE" sz="2200" dirty="0">
                <a:solidFill>
                  <a:schemeClr val="bg1">
                    <a:lumMod val="50000"/>
                  </a:schemeClr>
                </a:solidFill>
                <a:latin typeface="Century Gothic"/>
                <a:cs typeface="Century Gothic"/>
              </a:rPr>
              <a:t>giving examples of what that may involve. </a:t>
            </a:r>
          </a:p>
          <a:p>
            <a:pPr>
              <a:lnSpc>
                <a:spcPct val="120000"/>
              </a:lnSpc>
            </a:pPr>
            <a:endParaRPr lang="en-IE" sz="2200" dirty="0">
              <a:solidFill>
                <a:schemeClr val="bg1">
                  <a:lumMod val="50000"/>
                </a:schemeClr>
              </a:solidFill>
              <a:latin typeface="Century Gothic"/>
              <a:cs typeface="Century Gothic"/>
            </a:endParaRPr>
          </a:p>
          <a:p>
            <a:pPr>
              <a:lnSpc>
                <a:spcPct val="120000"/>
              </a:lnSpc>
            </a:pPr>
            <a:r>
              <a:rPr lang="en-IE" sz="2200" dirty="0">
                <a:solidFill>
                  <a:schemeClr val="bg1">
                    <a:lumMod val="50000"/>
                  </a:schemeClr>
                </a:solidFill>
                <a:latin typeface="Century Gothic"/>
                <a:cs typeface="Century Gothic"/>
              </a:rPr>
              <a:t>Good luck</a:t>
            </a:r>
            <a:r>
              <a:rPr lang="mr-IN" sz="2200" dirty="0">
                <a:solidFill>
                  <a:schemeClr val="bg1">
                    <a:lumMod val="50000"/>
                  </a:schemeClr>
                </a:solidFill>
                <a:latin typeface="Century Gothic"/>
                <a:cs typeface="Century Gothic"/>
              </a:rPr>
              <a:t>…</a:t>
            </a:r>
            <a:r>
              <a:rPr lang="en-GB" sz="2200" dirty="0">
                <a:solidFill>
                  <a:schemeClr val="bg1">
                    <a:lumMod val="50000"/>
                  </a:schemeClr>
                </a:solidFill>
                <a:latin typeface="Century Gothic"/>
                <a:cs typeface="Century Gothic"/>
              </a:rPr>
              <a:t>and enjoy the task.</a:t>
            </a:r>
            <a:endParaRPr lang="en-IE" sz="2200" dirty="0">
              <a:solidFill>
                <a:schemeClr val="bg1">
                  <a:lumMod val="50000"/>
                </a:schemeClr>
              </a:solidFill>
              <a:latin typeface="Century Gothic"/>
              <a:cs typeface="Century Gothic"/>
            </a:endParaRPr>
          </a:p>
        </p:txBody>
      </p:sp>
      <p:sp>
        <p:nvSpPr>
          <p:cNvPr id="3" name="TextBox 2"/>
          <p:cNvSpPr txBox="1"/>
          <p:nvPr/>
        </p:nvSpPr>
        <p:spPr>
          <a:xfrm>
            <a:off x="1187358" y="535905"/>
            <a:ext cx="6921648" cy="646331"/>
          </a:xfrm>
          <a:prstGeom prst="rect">
            <a:avLst/>
          </a:prstGeom>
          <a:noFill/>
        </p:spPr>
        <p:txBody>
          <a:bodyPr wrap="square" lIns="91433" tIns="45717" rIns="91433" bIns="45717" rtlCol="0">
            <a:spAutoFit/>
          </a:bodyPr>
          <a:lstStyle/>
          <a:p>
            <a:r>
              <a:rPr lang="en-IE" sz="3600" dirty="0">
                <a:solidFill>
                  <a:srgbClr val="7F7F7F"/>
                </a:solidFill>
                <a:latin typeface="Century Gothic"/>
                <a:cs typeface="Century Gothic"/>
              </a:rPr>
              <a:t>Marketing Task</a:t>
            </a:r>
          </a:p>
        </p:txBody>
      </p:sp>
      <p:sp>
        <p:nvSpPr>
          <p:cNvPr id="6" name="TextBox 5"/>
          <p:cNvSpPr txBox="1"/>
          <p:nvPr/>
        </p:nvSpPr>
        <p:spPr>
          <a:xfrm>
            <a:off x="5234226" y="6620916"/>
            <a:ext cx="1723549" cy="215444"/>
          </a:xfrm>
          <a:prstGeom prst="rect">
            <a:avLst/>
          </a:prstGeom>
          <a:noFill/>
        </p:spPr>
        <p:txBody>
          <a:bodyPr wrap="none" rtlCol="0">
            <a:spAutoFit/>
          </a:bodyPr>
          <a:lstStyle/>
          <a:p>
            <a:r>
              <a:rPr lang="en-US" sz="800" dirty="0" smtClean="0">
                <a:solidFill>
                  <a:srgbClr val="FFFFFF"/>
                </a:solidFill>
              </a:rPr>
              <a:t> </a:t>
            </a:r>
            <a:r>
              <a:rPr lang="en-US" sz="800" dirty="0" smtClean="0">
                <a:solidFill>
                  <a:schemeClr val="bg1">
                    <a:lumMod val="50000"/>
                  </a:schemeClr>
                </a:solidFill>
              </a:rPr>
              <a:t>© Copyright MBA Global AML 2017</a:t>
            </a:r>
            <a:endParaRPr lang="en-US" sz="800" dirty="0">
              <a:solidFill>
                <a:schemeClr val="bg1">
                  <a:lumMod val="50000"/>
                </a:schemeClr>
              </a:solidFill>
            </a:endParaRPr>
          </a:p>
        </p:txBody>
      </p:sp>
    </p:spTree>
    <p:custDataLst>
      <p:tags r:id="rId1"/>
    </p:custDataLst>
    <p:extLst>
      <p:ext uri="{BB962C8B-B14F-4D97-AF65-F5344CB8AC3E}">
        <p14:creationId xmlns:p14="http://schemas.microsoft.com/office/powerpoint/2010/main" val="140749583"/>
      </p:ext>
    </p:extLst>
  </p:cSld>
  <p:clrMapOvr>
    <a:masterClrMapping/>
  </p:clrMapOvr>
  <mc:AlternateContent xmlns:mc="http://schemas.openxmlformats.org/markup-compatibility/2006" xmlns:p14="http://schemas.microsoft.com/office/powerpoint/2010/main">
    <mc:Choice Requires="p14">
      <p:transition spd="med" p14:dur="700" advTm="30276">
        <p:fade/>
      </p:transition>
    </mc:Choice>
    <mc:Fallback xmlns="">
      <p:transition spd="med" advTm="30276">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5976130"/>
            <a:ext cx="12192000" cy="663678"/>
          </a:xfrm>
          <a:prstGeom prst="rect">
            <a:avLst/>
          </a:prstGeom>
          <a:solidFill>
            <a:srgbClr val="021E2E"/>
          </a:solidFill>
          <a:ln>
            <a:noFill/>
          </a:ln>
        </p:spPr>
        <p:style>
          <a:lnRef idx="1">
            <a:schemeClr val="accent1"/>
          </a:lnRef>
          <a:fillRef idx="3">
            <a:schemeClr val="accent1"/>
          </a:fillRef>
          <a:effectRef idx="2">
            <a:schemeClr val="accent1"/>
          </a:effectRef>
          <a:fontRef idx="minor">
            <a:schemeClr val="lt1"/>
          </a:fontRef>
        </p:style>
        <p:txBody>
          <a:bodyPr lIns="91433" tIns="45717" rIns="91433" bIns="45717" rtlCol="0" anchor="ctr"/>
          <a:lstStyle/>
          <a:p>
            <a:pPr algn="ctr"/>
            <a:endParaRPr lang="en-IE" dirty="0"/>
          </a:p>
        </p:txBody>
      </p:sp>
      <p:pic>
        <p:nvPicPr>
          <p:cNvPr id="7" name="Picture 6" descr="instituteLGE.jpg"/>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0798309" y="5358634"/>
            <a:ext cx="854848" cy="865624"/>
          </a:xfrm>
          <a:prstGeom prst="rect">
            <a:avLst/>
          </a:prstGeom>
          <a:ln w="38100">
            <a:solidFill>
              <a:schemeClr val="bg1"/>
            </a:solidFill>
            <a:miter lim="800000"/>
          </a:ln>
        </p:spPr>
      </p:pic>
      <p:sp>
        <p:nvSpPr>
          <p:cNvPr id="2" name="Rectangle 1"/>
          <p:cNvSpPr/>
          <p:nvPr/>
        </p:nvSpPr>
        <p:spPr>
          <a:xfrm>
            <a:off x="1226641" y="1817602"/>
            <a:ext cx="9898743" cy="3466583"/>
          </a:xfrm>
          <a:prstGeom prst="rect">
            <a:avLst/>
          </a:prstGeom>
        </p:spPr>
        <p:txBody>
          <a:bodyPr wrap="square" lIns="91433" tIns="45717" rIns="91433" bIns="45717">
            <a:spAutoFit/>
          </a:bodyPr>
          <a:lstStyle/>
          <a:p>
            <a:pPr>
              <a:lnSpc>
                <a:spcPct val="120000"/>
              </a:lnSpc>
            </a:pPr>
            <a:r>
              <a:rPr lang="en-IE" sz="2200" b="1" dirty="0" smtClean="0">
                <a:solidFill>
                  <a:schemeClr val="bg1">
                    <a:lumMod val="50000"/>
                  </a:schemeClr>
                </a:solidFill>
                <a:latin typeface="Century Gothic"/>
                <a:cs typeface="Century Gothic"/>
              </a:rPr>
              <a:t>What’s Not Hot?</a:t>
            </a:r>
          </a:p>
          <a:p>
            <a:pPr>
              <a:lnSpc>
                <a:spcPct val="120000"/>
              </a:lnSpc>
            </a:pPr>
            <a:endParaRPr lang="en-IE" sz="2200" b="1" dirty="0">
              <a:solidFill>
                <a:schemeClr val="bg1">
                  <a:lumMod val="50000"/>
                </a:schemeClr>
              </a:solidFill>
              <a:latin typeface="Century Gothic"/>
              <a:cs typeface="Century Gothic"/>
            </a:endParaRPr>
          </a:p>
          <a:p>
            <a:pPr marL="342900" indent="-342900">
              <a:lnSpc>
                <a:spcPct val="130000"/>
              </a:lnSpc>
              <a:buFont typeface="Arial"/>
              <a:buChar char="•"/>
            </a:pPr>
            <a:r>
              <a:rPr lang="en-IE" sz="2200" dirty="0" smtClean="0">
                <a:solidFill>
                  <a:schemeClr val="bg1">
                    <a:lumMod val="50000"/>
                  </a:schemeClr>
                </a:solidFill>
                <a:latin typeface="Century Gothic"/>
                <a:cs typeface="Century Gothic"/>
              </a:rPr>
              <a:t>Choose a specific product / service or brand.</a:t>
            </a:r>
          </a:p>
          <a:p>
            <a:pPr marL="342900" indent="-342900">
              <a:lnSpc>
                <a:spcPct val="130000"/>
              </a:lnSpc>
              <a:buFont typeface="Arial"/>
              <a:buChar char="•"/>
            </a:pPr>
            <a:r>
              <a:rPr lang="en-IE" sz="2200" dirty="0" smtClean="0">
                <a:solidFill>
                  <a:schemeClr val="bg1">
                    <a:lumMod val="50000"/>
                  </a:schemeClr>
                </a:solidFill>
                <a:latin typeface="Century Gothic"/>
                <a:cs typeface="Century Gothic"/>
              </a:rPr>
              <a:t>Prepare a brief analysis of why it failed or has gone into decline.</a:t>
            </a:r>
          </a:p>
          <a:p>
            <a:pPr marL="342900" indent="-342900">
              <a:lnSpc>
                <a:spcPct val="130000"/>
              </a:lnSpc>
              <a:buFont typeface="Arial"/>
              <a:buChar char="•"/>
            </a:pPr>
            <a:r>
              <a:rPr lang="en-IE" sz="2200" dirty="0" smtClean="0">
                <a:solidFill>
                  <a:schemeClr val="bg1">
                    <a:lumMod val="50000"/>
                  </a:schemeClr>
                </a:solidFill>
                <a:latin typeface="Century Gothic"/>
                <a:cs typeface="Century Gothic"/>
              </a:rPr>
              <a:t>What do </a:t>
            </a:r>
            <a:r>
              <a:rPr lang="en-IE" sz="2200" dirty="0">
                <a:solidFill>
                  <a:schemeClr val="bg1">
                    <a:lumMod val="50000"/>
                  </a:schemeClr>
                </a:solidFill>
                <a:latin typeface="Century Gothic"/>
                <a:cs typeface="Century Gothic"/>
              </a:rPr>
              <a:t>you </a:t>
            </a:r>
            <a:r>
              <a:rPr lang="en-IE" sz="2200" dirty="0" smtClean="0">
                <a:solidFill>
                  <a:schemeClr val="bg1">
                    <a:lumMod val="50000"/>
                  </a:schemeClr>
                </a:solidFill>
                <a:latin typeface="Century Gothic"/>
                <a:cs typeface="Century Gothic"/>
              </a:rPr>
              <a:t>think were marketing environmental factors that have influenced the brands fortunes, </a:t>
            </a:r>
            <a:r>
              <a:rPr lang="en-IE" sz="2200" dirty="0">
                <a:solidFill>
                  <a:schemeClr val="bg1">
                    <a:lumMod val="50000"/>
                  </a:schemeClr>
                </a:solidFill>
                <a:latin typeface="Century Gothic"/>
                <a:cs typeface="Century Gothic"/>
              </a:rPr>
              <a:t>giving </a:t>
            </a:r>
            <a:r>
              <a:rPr lang="en-IE" sz="2200" dirty="0" smtClean="0">
                <a:solidFill>
                  <a:schemeClr val="bg1">
                    <a:lumMod val="50000"/>
                  </a:schemeClr>
                </a:solidFill>
                <a:latin typeface="Century Gothic"/>
                <a:cs typeface="Century Gothic"/>
              </a:rPr>
              <a:t>examples.</a:t>
            </a:r>
          </a:p>
          <a:p>
            <a:pPr>
              <a:lnSpc>
                <a:spcPct val="120000"/>
              </a:lnSpc>
            </a:pPr>
            <a:endParaRPr lang="en-IE" sz="2200" dirty="0">
              <a:solidFill>
                <a:schemeClr val="bg1">
                  <a:lumMod val="50000"/>
                </a:schemeClr>
              </a:solidFill>
              <a:latin typeface="Century Gothic"/>
              <a:cs typeface="Century Gothic"/>
            </a:endParaRPr>
          </a:p>
          <a:p>
            <a:pPr>
              <a:lnSpc>
                <a:spcPct val="120000"/>
              </a:lnSpc>
            </a:pPr>
            <a:r>
              <a:rPr lang="en-IE" sz="2200" dirty="0">
                <a:solidFill>
                  <a:schemeClr val="bg1">
                    <a:lumMod val="50000"/>
                  </a:schemeClr>
                </a:solidFill>
                <a:latin typeface="Century Gothic"/>
                <a:cs typeface="Century Gothic"/>
              </a:rPr>
              <a:t>Good luck</a:t>
            </a:r>
            <a:r>
              <a:rPr lang="mr-IN" sz="2200" dirty="0">
                <a:solidFill>
                  <a:schemeClr val="bg1">
                    <a:lumMod val="50000"/>
                  </a:schemeClr>
                </a:solidFill>
                <a:latin typeface="Century Gothic"/>
                <a:cs typeface="Century Gothic"/>
              </a:rPr>
              <a:t>…</a:t>
            </a:r>
            <a:r>
              <a:rPr lang="en-GB" sz="2200" dirty="0">
                <a:solidFill>
                  <a:schemeClr val="bg1">
                    <a:lumMod val="50000"/>
                  </a:schemeClr>
                </a:solidFill>
                <a:latin typeface="Century Gothic"/>
                <a:cs typeface="Century Gothic"/>
              </a:rPr>
              <a:t>and enjoy the task.</a:t>
            </a:r>
            <a:endParaRPr lang="en-IE" sz="2200" dirty="0">
              <a:solidFill>
                <a:schemeClr val="bg1">
                  <a:lumMod val="50000"/>
                </a:schemeClr>
              </a:solidFill>
              <a:latin typeface="Century Gothic"/>
              <a:cs typeface="Century Gothic"/>
            </a:endParaRPr>
          </a:p>
        </p:txBody>
      </p:sp>
      <p:sp>
        <p:nvSpPr>
          <p:cNvPr id="3" name="TextBox 2"/>
          <p:cNvSpPr txBox="1"/>
          <p:nvPr/>
        </p:nvSpPr>
        <p:spPr>
          <a:xfrm>
            <a:off x="1187358" y="535905"/>
            <a:ext cx="6921648" cy="1200323"/>
          </a:xfrm>
          <a:prstGeom prst="rect">
            <a:avLst/>
          </a:prstGeom>
          <a:noFill/>
        </p:spPr>
        <p:txBody>
          <a:bodyPr wrap="square" lIns="91433" tIns="45717" rIns="91433" bIns="45717" rtlCol="0">
            <a:spAutoFit/>
          </a:bodyPr>
          <a:lstStyle/>
          <a:p>
            <a:r>
              <a:rPr lang="en-IE" sz="3600" dirty="0" smtClean="0">
                <a:solidFill>
                  <a:srgbClr val="7F7F7F"/>
                </a:solidFill>
                <a:latin typeface="Century Gothic"/>
                <a:cs typeface="Century Gothic"/>
              </a:rPr>
              <a:t>Hold Up!!!... Here’s an Alternative Marketing Task!</a:t>
            </a:r>
            <a:endParaRPr lang="en-IE" sz="3600" dirty="0">
              <a:solidFill>
                <a:srgbClr val="7F7F7F"/>
              </a:solidFill>
              <a:latin typeface="Century Gothic"/>
              <a:cs typeface="Century Gothic"/>
            </a:endParaRPr>
          </a:p>
        </p:txBody>
      </p:sp>
      <p:sp>
        <p:nvSpPr>
          <p:cNvPr id="6" name="TextBox 5"/>
          <p:cNvSpPr txBox="1"/>
          <p:nvPr/>
        </p:nvSpPr>
        <p:spPr>
          <a:xfrm>
            <a:off x="5234226" y="6620916"/>
            <a:ext cx="1723549" cy="215444"/>
          </a:xfrm>
          <a:prstGeom prst="rect">
            <a:avLst/>
          </a:prstGeom>
          <a:noFill/>
        </p:spPr>
        <p:txBody>
          <a:bodyPr wrap="none" rtlCol="0">
            <a:spAutoFit/>
          </a:bodyPr>
          <a:lstStyle/>
          <a:p>
            <a:r>
              <a:rPr lang="en-US" sz="800" dirty="0" smtClean="0">
                <a:solidFill>
                  <a:srgbClr val="FFFFFF"/>
                </a:solidFill>
              </a:rPr>
              <a:t> </a:t>
            </a:r>
            <a:r>
              <a:rPr lang="en-US" sz="800" dirty="0" smtClean="0">
                <a:solidFill>
                  <a:schemeClr val="bg1">
                    <a:lumMod val="50000"/>
                  </a:schemeClr>
                </a:solidFill>
              </a:rPr>
              <a:t>© Copyright MBA Global AML 2017</a:t>
            </a:r>
            <a:endParaRPr lang="en-US" sz="800" dirty="0">
              <a:solidFill>
                <a:schemeClr val="bg1">
                  <a:lumMod val="50000"/>
                </a:schemeClr>
              </a:solidFill>
            </a:endParaRPr>
          </a:p>
        </p:txBody>
      </p:sp>
    </p:spTree>
    <p:custDataLst>
      <p:tags r:id="rId1"/>
    </p:custDataLst>
    <p:extLst>
      <p:ext uri="{BB962C8B-B14F-4D97-AF65-F5344CB8AC3E}">
        <p14:creationId xmlns:p14="http://schemas.microsoft.com/office/powerpoint/2010/main" val="3445912791"/>
      </p:ext>
    </p:extLst>
  </p:cSld>
  <p:clrMapOvr>
    <a:masterClrMapping/>
  </p:clrMapOvr>
  <mc:AlternateContent xmlns:mc="http://schemas.openxmlformats.org/markup-compatibility/2006" xmlns:p14="http://schemas.microsoft.com/office/powerpoint/2010/main">
    <mc:Choice Requires="p14">
      <p:transition spd="med" p14:dur="700" advTm="30276">
        <p:fade/>
      </p:transition>
    </mc:Choice>
    <mc:Fallback xmlns="">
      <p:transition spd="med" advTm="30276">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5976130"/>
            <a:ext cx="12192000" cy="663678"/>
          </a:xfrm>
          <a:prstGeom prst="rect">
            <a:avLst/>
          </a:prstGeom>
          <a:solidFill>
            <a:srgbClr val="021E2E"/>
          </a:solidFill>
          <a:ln>
            <a:noFill/>
          </a:ln>
        </p:spPr>
        <p:style>
          <a:lnRef idx="1">
            <a:schemeClr val="accent1"/>
          </a:lnRef>
          <a:fillRef idx="3">
            <a:schemeClr val="accent1"/>
          </a:fillRef>
          <a:effectRef idx="2">
            <a:schemeClr val="accent1"/>
          </a:effectRef>
          <a:fontRef idx="minor">
            <a:schemeClr val="lt1"/>
          </a:fontRef>
        </p:style>
        <p:txBody>
          <a:bodyPr lIns="91433" tIns="45717" rIns="91433" bIns="45717" rtlCol="0" anchor="ctr"/>
          <a:lstStyle/>
          <a:p>
            <a:pPr algn="ctr"/>
            <a:endParaRPr lang="en-IE" dirty="0"/>
          </a:p>
        </p:txBody>
      </p:sp>
      <p:pic>
        <p:nvPicPr>
          <p:cNvPr id="7" name="Picture 6" descr="instituteLGE.jpg"/>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0798309" y="5358634"/>
            <a:ext cx="854848" cy="865624"/>
          </a:xfrm>
          <a:prstGeom prst="rect">
            <a:avLst/>
          </a:prstGeom>
          <a:ln w="38100">
            <a:solidFill>
              <a:schemeClr val="bg1"/>
            </a:solidFill>
            <a:miter lim="800000"/>
          </a:ln>
        </p:spPr>
      </p:pic>
      <p:sp>
        <p:nvSpPr>
          <p:cNvPr id="2" name="Rectangle 1"/>
          <p:cNvSpPr/>
          <p:nvPr/>
        </p:nvSpPr>
        <p:spPr>
          <a:xfrm>
            <a:off x="1226641" y="1512808"/>
            <a:ext cx="9898743" cy="3737427"/>
          </a:xfrm>
          <a:prstGeom prst="rect">
            <a:avLst/>
          </a:prstGeom>
        </p:spPr>
        <p:txBody>
          <a:bodyPr wrap="square" lIns="91433" tIns="45717" rIns="91433" bIns="45717">
            <a:spAutoFit/>
          </a:bodyPr>
          <a:lstStyle/>
          <a:p>
            <a:pPr>
              <a:lnSpc>
                <a:spcPct val="120000"/>
              </a:lnSpc>
            </a:pPr>
            <a:r>
              <a:rPr lang="en-IE" sz="2200" b="1" dirty="0" smtClean="0">
                <a:solidFill>
                  <a:schemeClr val="bg1">
                    <a:lumMod val="50000"/>
                  </a:schemeClr>
                </a:solidFill>
                <a:latin typeface="Century Gothic"/>
                <a:cs typeface="Century Gothic"/>
              </a:rPr>
              <a:t>What to look for &amp; How to use</a:t>
            </a:r>
            <a:r>
              <a:rPr lang="mr-IN" sz="2200" b="1" dirty="0" smtClean="0">
                <a:solidFill>
                  <a:schemeClr val="bg1">
                    <a:lumMod val="50000"/>
                  </a:schemeClr>
                </a:solidFill>
                <a:latin typeface="Century Gothic"/>
                <a:cs typeface="Century Gothic"/>
              </a:rPr>
              <a:t>…</a:t>
            </a:r>
            <a:endParaRPr lang="en-IE" sz="2200" b="1" dirty="0">
              <a:solidFill>
                <a:schemeClr val="bg1">
                  <a:lumMod val="50000"/>
                </a:schemeClr>
              </a:solidFill>
              <a:latin typeface="Century Gothic"/>
              <a:cs typeface="Century Gothic"/>
            </a:endParaRPr>
          </a:p>
          <a:p>
            <a:pPr>
              <a:lnSpc>
                <a:spcPct val="140000"/>
              </a:lnSpc>
            </a:pPr>
            <a:r>
              <a:rPr lang="en-GB" sz="2200" dirty="0" smtClean="0">
                <a:solidFill>
                  <a:schemeClr val="bg1">
                    <a:lumMod val="50000"/>
                  </a:schemeClr>
                </a:solidFill>
                <a:latin typeface="Century Gothic"/>
                <a:cs typeface="Century Gothic"/>
              </a:rPr>
              <a:t>Choose a product / service or brand </a:t>
            </a:r>
          </a:p>
          <a:p>
            <a:pPr>
              <a:lnSpc>
                <a:spcPct val="140000"/>
              </a:lnSpc>
            </a:pPr>
            <a:r>
              <a:rPr lang="en-GB" sz="2200" dirty="0" smtClean="0">
                <a:solidFill>
                  <a:schemeClr val="bg1">
                    <a:lumMod val="50000"/>
                  </a:schemeClr>
                </a:solidFill>
                <a:latin typeface="Century Gothic"/>
                <a:cs typeface="Century Gothic"/>
              </a:rPr>
              <a:t>Look for market data  - either in numbers or by reported stories</a:t>
            </a:r>
          </a:p>
          <a:p>
            <a:pPr>
              <a:lnSpc>
                <a:spcPct val="140000"/>
              </a:lnSpc>
            </a:pPr>
            <a:r>
              <a:rPr lang="en-GB" sz="2200" dirty="0" smtClean="0">
                <a:solidFill>
                  <a:schemeClr val="bg1">
                    <a:lumMod val="50000"/>
                  </a:schemeClr>
                </a:solidFill>
                <a:latin typeface="Century Gothic"/>
                <a:cs typeface="Century Gothic"/>
              </a:rPr>
              <a:t>Find news stories </a:t>
            </a:r>
            <a:r>
              <a:rPr lang="mr-IN" sz="2200" dirty="0" smtClean="0">
                <a:solidFill>
                  <a:schemeClr val="bg1">
                    <a:lumMod val="50000"/>
                  </a:schemeClr>
                </a:solidFill>
                <a:latin typeface="Century Gothic"/>
                <a:cs typeface="Century Gothic"/>
              </a:rPr>
              <a:t>–</a:t>
            </a:r>
            <a:r>
              <a:rPr lang="en-GB" sz="2200" dirty="0" smtClean="0">
                <a:solidFill>
                  <a:schemeClr val="bg1">
                    <a:lumMod val="50000"/>
                  </a:schemeClr>
                </a:solidFill>
                <a:latin typeface="Century Gothic"/>
                <a:cs typeface="Century Gothic"/>
              </a:rPr>
              <a:t> source relevant industry and business press &amp; FT</a:t>
            </a:r>
          </a:p>
          <a:p>
            <a:pPr>
              <a:lnSpc>
                <a:spcPct val="140000"/>
              </a:lnSpc>
            </a:pPr>
            <a:r>
              <a:rPr lang="en-GB" sz="2200" dirty="0" smtClean="0">
                <a:solidFill>
                  <a:schemeClr val="bg1">
                    <a:lumMod val="50000"/>
                  </a:schemeClr>
                </a:solidFill>
                <a:latin typeface="Century Gothic"/>
                <a:cs typeface="Century Gothic"/>
              </a:rPr>
              <a:t>Assemble general information from the news sites and internet</a:t>
            </a:r>
          </a:p>
          <a:p>
            <a:pPr>
              <a:lnSpc>
                <a:spcPct val="140000"/>
              </a:lnSpc>
            </a:pPr>
            <a:r>
              <a:rPr lang="en-GB" sz="2200" dirty="0" smtClean="0">
                <a:solidFill>
                  <a:schemeClr val="bg1">
                    <a:lumMod val="50000"/>
                  </a:schemeClr>
                </a:solidFill>
                <a:latin typeface="Century Gothic"/>
                <a:cs typeface="Century Gothic"/>
              </a:rPr>
              <a:t>Consider any major influencing factors </a:t>
            </a:r>
            <a:r>
              <a:rPr lang="mr-IN" sz="2200" dirty="0" smtClean="0">
                <a:solidFill>
                  <a:schemeClr val="bg1">
                    <a:lumMod val="50000"/>
                  </a:schemeClr>
                </a:solidFill>
                <a:latin typeface="Century Gothic"/>
                <a:cs typeface="Century Gothic"/>
              </a:rPr>
              <a:t>–</a:t>
            </a:r>
            <a:r>
              <a:rPr lang="en-GB" sz="2200" dirty="0" smtClean="0">
                <a:solidFill>
                  <a:schemeClr val="bg1">
                    <a:lumMod val="50000"/>
                  </a:schemeClr>
                </a:solidFill>
                <a:latin typeface="Century Gothic"/>
                <a:cs typeface="Century Gothic"/>
              </a:rPr>
              <a:t> e.g. </a:t>
            </a:r>
            <a:r>
              <a:rPr lang="en-GB" sz="2200" dirty="0" err="1" smtClean="0">
                <a:solidFill>
                  <a:schemeClr val="bg1">
                    <a:lumMod val="50000"/>
                  </a:schemeClr>
                </a:solidFill>
                <a:latin typeface="Century Gothic"/>
                <a:cs typeface="Century Gothic"/>
              </a:rPr>
              <a:t>Brexit</a:t>
            </a:r>
            <a:r>
              <a:rPr lang="en-GB" sz="2200" dirty="0" smtClean="0">
                <a:solidFill>
                  <a:schemeClr val="bg1">
                    <a:lumMod val="50000"/>
                  </a:schemeClr>
                </a:solidFill>
                <a:latin typeface="Century Gothic"/>
                <a:cs typeface="Century Gothic"/>
              </a:rPr>
              <a:t>. Interest Rates. Import Duties, Government Policy </a:t>
            </a:r>
            <a:r>
              <a:rPr lang="en-GB" sz="2200" dirty="0" err="1" smtClean="0">
                <a:solidFill>
                  <a:schemeClr val="bg1">
                    <a:lumMod val="50000"/>
                  </a:schemeClr>
                </a:solidFill>
                <a:latin typeface="Century Gothic"/>
                <a:cs typeface="Century Gothic"/>
              </a:rPr>
              <a:t>etc</a:t>
            </a:r>
            <a:r>
              <a:rPr lang="mr-IN" sz="2200" dirty="0" smtClean="0">
                <a:solidFill>
                  <a:schemeClr val="bg1">
                    <a:lumMod val="50000"/>
                  </a:schemeClr>
                </a:solidFill>
                <a:latin typeface="Century Gothic"/>
                <a:cs typeface="Century Gothic"/>
              </a:rPr>
              <a:t>…</a:t>
            </a:r>
            <a:endParaRPr lang="en-GB" sz="2200" dirty="0" smtClean="0">
              <a:solidFill>
                <a:schemeClr val="bg1">
                  <a:lumMod val="50000"/>
                </a:schemeClr>
              </a:solidFill>
              <a:latin typeface="Century Gothic"/>
              <a:cs typeface="Century Gothic"/>
            </a:endParaRPr>
          </a:p>
          <a:p>
            <a:pPr>
              <a:lnSpc>
                <a:spcPct val="120000"/>
              </a:lnSpc>
            </a:pPr>
            <a:endParaRPr lang="en-IE" sz="2200" dirty="0">
              <a:solidFill>
                <a:schemeClr val="bg1">
                  <a:lumMod val="50000"/>
                </a:schemeClr>
              </a:solidFill>
              <a:latin typeface="Century Gothic"/>
              <a:cs typeface="Century Gothic"/>
            </a:endParaRPr>
          </a:p>
        </p:txBody>
      </p:sp>
      <p:sp>
        <p:nvSpPr>
          <p:cNvPr id="3" name="TextBox 2"/>
          <p:cNvSpPr txBox="1"/>
          <p:nvPr/>
        </p:nvSpPr>
        <p:spPr>
          <a:xfrm>
            <a:off x="1187358" y="535905"/>
            <a:ext cx="6921648" cy="646331"/>
          </a:xfrm>
          <a:prstGeom prst="rect">
            <a:avLst/>
          </a:prstGeom>
          <a:noFill/>
        </p:spPr>
        <p:txBody>
          <a:bodyPr wrap="square" lIns="91433" tIns="45717" rIns="91433" bIns="45717" rtlCol="0">
            <a:spAutoFit/>
          </a:bodyPr>
          <a:lstStyle/>
          <a:p>
            <a:r>
              <a:rPr lang="en-IE" sz="3600" dirty="0" smtClean="0">
                <a:solidFill>
                  <a:srgbClr val="7F7F7F"/>
                </a:solidFill>
                <a:latin typeface="Century Gothic"/>
                <a:cs typeface="Century Gothic"/>
              </a:rPr>
              <a:t>Task Guidelines</a:t>
            </a:r>
            <a:endParaRPr lang="en-IE" sz="3600" dirty="0">
              <a:solidFill>
                <a:srgbClr val="7F7F7F"/>
              </a:solidFill>
              <a:latin typeface="Century Gothic"/>
              <a:cs typeface="Century Gothic"/>
            </a:endParaRPr>
          </a:p>
        </p:txBody>
      </p:sp>
      <p:sp>
        <p:nvSpPr>
          <p:cNvPr id="6" name="TextBox 5"/>
          <p:cNvSpPr txBox="1"/>
          <p:nvPr/>
        </p:nvSpPr>
        <p:spPr>
          <a:xfrm>
            <a:off x="5234226" y="6620916"/>
            <a:ext cx="1723549" cy="215444"/>
          </a:xfrm>
          <a:prstGeom prst="rect">
            <a:avLst/>
          </a:prstGeom>
          <a:noFill/>
        </p:spPr>
        <p:txBody>
          <a:bodyPr wrap="none" rtlCol="0">
            <a:spAutoFit/>
          </a:bodyPr>
          <a:lstStyle/>
          <a:p>
            <a:r>
              <a:rPr lang="en-US" sz="800" dirty="0" smtClean="0">
                <a:solidFill>
                  <a:srgbClr val="FFFFFF"/>
                </a:solidFill>
              </a:rPr>
              <a:t> </a:t>
            </a:r>
            <a:r>
              <a:rPr lang="en-US" sz="800" dirty="0" smtClean="0">
                <a:solidFill>
                  <a:schemeClr val="bg1">
                    <a:lumMod val="50000"/>
                  </a:schemeClr>
                </a:solidFill>
              </a:rPr>
              <a:t>© Copyright MBA Global AML 2017</a:t>
            </a:r>
            <a:endParaRPr lang="en-US" sz="800" dirty="0">
              <a:solidFill>
                <a:schemeClr val="bg1">
                  <a:lumMod val="50000"/>
                </a:schemeClr>
              </a:solidFill>
            </a:endParaRPr>
          </a:p>
        </p:txBody>
      </p:sp>
    </p:spTree>
    <p:custDataLst>
      <p:tags r:id="rId1"/>
    </p:custDataLst>
    <p:extLst>
      <p:ext uri="{BB962C8B-B14F-4D97-AF65-F5344CB8AC3E}">
        <p14:creationId xmlns:p14="http://schemas.microsoft.com/office/powerpoint/2010/main" val="4186498809"/>
      </p:ext>
    </p:extLst>
  </p:cSld>
  <p:clrMapOvr>
    <a:masterClrMapping/>
  </p:clrMapOvr>
  <mc:AlternateContent xmlns:mc="http://schemas.openxmlformats.org/markup-compatibility/2006" xmlns:p14="http://schemas.microsoft.com/office/powerpoint/2010/main">
    <mc:Choice Requires="p14">
      <p:transition spd="med" p14:dur="700" advTm="30276">
        <p:fade/>
      </p:transition>
    </mc:Choice>
    <mc:Fallback xmlns="">
      <p:transition spd="med" advTm="30276">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5976130"/>
            <a:ext cx="12192000" cy="663678"/>
          </a:xfrm>
          <a:prstGeom prst="rect">
            <a:avLst/>
          </a:prstGeom>
          <a:solidFill>
            <a:srgbClr val="021E2E"/>
          </a:solidFill>
          <a:ln>
            <a:noFill/>
          </a:ln>
        </p:spPr>
        <p:style>
          <a:lnRef idx="1">
            <a:schemeClr val="accent1"/>
          </a:lnRef>
          <a:fillRef idx="3">
            <a:schemeClr val="accent1"/>
          </a:fillRef>
          <a:effectRef idx="2">
            <a:schemeClr val="accent1"/>
          </a:effectRef>
          <a:fontRef idx="minor">
            <a:schemeClr val="lt1"/>
          </a:fontRef>
        </p:style>
        <p:txBody>
          <a:bodyPr lIns="91433" tIns="45717" rIns="91433" bIns="45717" rtlCol="0" anchor="ctr"/>
          <a:lstStyle/>
          <a:p>
            <a:pPr algn="ctr"/>
            <a:endParaRPr lang="en-IE" dirty="0"/>
          </a:p>
        </p:txBody>
      </p:sp>
      <p:pic>
        <p:nvPicPr>
          <p:cNvPr id="7" name="Picture 6" descr="instituteLGE.jpg"/>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0798309" y="5358634"/>
            <a:ext cx="854848" cy="865624"/>
          </a:xfrm>
          <a:prstGeom prst="rect">
            <a:avLst/>
          </a:prstGeom>
          <a:ln w="38100">
            <a:solidFill>
              <a:schemeClr val="bg1"/>
            </a:solidFill>
            <a:miter lim="800000"/>
          </a:ln>
        </p:spPr>
      </p:pic>
      <p:sp>
        <p:nvSpPr>
          <p:cNvPr id="2" name="Rectangle 1"/>
          <p:cNvSpPr/>
          <p:nvPr/>
        </p:nvSpPr>
        <p:spPr>
          <a:xfrm>
            <a:off x="1226641" y="1326547"/>
            <a:ext cx="9898743" cy="3663561"/>
          </a:xfrm>
          <a:prstGeom prst="rect">
            <a:avLst/>
          </a:prstGeom>
        </p:spPr>
        <p:txBody>
          <a:bodyPr wrap="square" lIns="91433" tIns="45717" rIns="91433" bIns="45717">
            <a:spAutoFit/>
          </a:bodyPr>
          <a:lstStyle/>
          <a:p>
            <a:pPr>
              <a:lnSpc>
                <a:spcPct val="120000"/>
              </a:lnSpc>
            </a:pPr>
            <a:r>
              <a:rPr lang="en-IE" sz="2200" b="1" dirty="0">
                <a:solidFill>
                  <a:schemeClr val="bg1">
                    <a:lumMod val="50000"/>
                  </a:schemeClr>
                </a:solidFill>
                <a:latin typeface="Century Gothic"/>
                <a:cs typeface="Century Gothic"/>
              </a:rPr>
              <a:t>Optional Resources:</a:t>
            </a:r>
          </a:p>
          <a:p>
            <a:pPr>
              <a:lnSpc>
                <a:spcPct val="120000"/>
              </a:lnSpc>
            </a:pPr>
            <a:endParaRPr lang="en-IE" sz="1600" b="1" dirty="0">
              <a:solidFill>
                <a:schemeClr val="bg1">
                  <a:lumMod val="50000"/>
                </a:schemeClr>
              </a:solidFill>
              <a:latin typeface="Century Gothic"/>
              <a:cs typeface="Century Gothic"/>
            </a:endParaRPr>
          </a:p>
          <a:p>
            <a:pPr>
              <a:lnSpc>
                <a:spcPct val="120000"/>
              </a:lnSpc>
            </a:pPr>
            <a:r>
              <a:rPr lang="en-IE" sz="1600" b="1" dirty="0">
                <a:solidFill>
                  <a:schemeClr val="bg1">
                    <a:lumMod val="50000"/>
                  </a:schemeClr>
                </a:solidFill>
                <a:latin typeface="Century Gothic"/>
                <a:cs typeface="Century Gothic"/>
              </a:rPr>
              <a:t>Text</a:t>
            </a:r>
          </a:p>
          <a:p>
            <a:pPr>
              <a:lnSpc>
                <a:spcPct val="120000"/>
              </a:lnSpc>
            </a:pPr>
            <a:r>
              <a:rPr lang="en-IE" sz="2000" dirty="0">
                <a:solidFill>
                  <a:schemeClr val="bg1">
                    <a:lumMod val="50000"/>
                  </a:schemeClr>
                </a:solidFill>
                <a:latin typeface="Century Gothic"/>
                <a:cs typeface="Century Gothic"/>
              </a:rPr>
              <a:t>Principles of Marketing</a:t>
            </a:r>
          </a:p>
          <a:p>
            <a:pPr>
              <a:lnSpc>
                <a:spcPct val="120000"/>
              </a:lnSpc>
            </a:pPr>
            <a:r>
              <a:rPr lang="en-IE" sz="1400" b="1" dirty="0">
                <a:solidFill>
                  <a:schemeClr val="bg1">
                    <a:lumMod val="50000"/>
                  </a:schemeClr>
                </a:solidFill>
                <a:latin typeface="Century Gothic"/>
                <a:cs typeface="Century Gothic"/>
              </a:rPr>
              <a:t>Philip Kotler., Gary Armstrong., John Saunders., Veronica Wong.</a:t>
            </a:r>
          </a:p>
          <a:p>
            <a:pPr>
              <a:lnSpc>
                <a:spcPct val="120000"/>
              </a:lnSpc>
            </a:pPr>
            <a:endParaRPr lang="en-IE" sz="1400" b="1" dirty="0">
              <a:solidFill>
                <a:schemeClr val="bg1">
                  <a:lumMod val="50000"/>
                </a:schemeClr>
              </a:solidFill>
              <a:latin typeface="Century Gothic"/>
              <a:cs typeface="Century Gothic"/>
            </a:endParaRPr>
          </a:p>
          <a:p>
            <a:pPr>
              <a:lnSpc>
                <a:spcPct val="120000"/>
              </a:lnSpc>
            </a:pPr>
            <a:r>
              <a:rPr lang="en-IE" sz="2000" dirty="0">
                <a:solidFill>
                  <a:schemeClr val="bg1">
                    <a:lumMod val="50000"/>
                  </a:schemeClr>
                </a:solidFill>
                <a:latin typeface="Century Gothic"/>
                <a:cs typeface="Century Gothic"/>
              </a:rPr>
              <a:t>Marketing Concepts and Strategies</a:t>
            </a:r>
            <a:endParaRPr lang="en-IE" sz="2000" b="1" dirty="0">
              <a:solidFill>
                <a:schemeClr val="bg1">
                  <a:lumMod val="50000"/>
                </a:schemeClr>
              </a:solidFill>
              <a:latin typeface="Century Gothic"/>
              <a:cs typeface="Century Gothic"/>
            </a:endParaRPr>
          </a:p>
          <a:p>
            <a:pPr>
              <a:lnSpc>
                <a:spcPct val="120000"/>
              </a:lnSpc>
            </a:pPr>
            <a:r>
              <a:rPr lang="en-IE" sz="1400" b="1" dirty="0">
                <a:solidFill>
                  <a:schemeClr val="bg1">
                    <a:lumMod val="50000"/>
                  </a:schemeClr>
                </a:solidFill>
                <a:latin typeface="Century Gothic"/>
                <a:cs typeface="Century Gothic"/>
              </a:rPr>
              <a:t>Sally Dibb., Lyndon Simkin., William M. Pride., O.C.Ferrell.</a:t>
            </a:r>
          </a:p>
          <a:p>
            <a:pPr>
              <a:lnSpc>
                <a:spcPct val="120000"/>
              </a:lnSpc>
            </a:pPr>
            <a:endParaRPr lang="en-IE" sz="1400" b="1" dirty="0">
              <a:solidFill>
                <a:schemeClr val="bg1">
                  <a:lumMod val="50000"/>
                </a:schemeClr>
              </a:solidFill>
              <a:latin typeface="Century Gothic"/>
              <a:cs typeface="Century Gothic"/>
            </a:endParaRPr>
          </a:p>
          <a:p>
            <a:pPr>
              <a:lnSpc>
                <a:spcPct val="120000"/>
              </a:lnSpc>
            </a:pPr>
            <a:endParaRPr lang="en-IE" sz="2200" b="1" dirty="0">
              <a:solidFill>
                <a:schemeClr val="bg1">
                  <a:lumMod val="50000"/>
                </a:schemeClr>
              </a:solidFill>
              <a:latin typeface="Century Gothic"/>
              <a:cs typeface="Century Gothic"/>
            </a:endParaRPr>
          </a:p>
          <a:p>
            <a:pPr>
              <a:lnSpc>
                <a:spcPct val="120000"/>
              </a:lnSpc>
            </a:pPr>
            <a:endParaRPr lang="en-IE" sz="2200" b="1" dirty="0">
              <a:solidFill>
                <a:schemeClr val="bg1">
                  <a:lumMod val="50000"/>
                </a:schemeClr>
              </a:solidFill>
              <a:latin typeface="Arial"/>
              <a:cs typeface="Arial"/>
            </a:endParaRPr>
          </a:p>
        </p:txBody>
      </p:sp>
      <p:sp>
        <p:nvSpPr>
          <p:cNvPr id="3" name="TextBox 2"/>
          <p:cNvSpPr txBox="1"/>
          <p:nvPr/>
        </p:nvSpPr>
        <p:spPr>
          <a:xfrm>
            <a:off x="1187358" y="535905"/>
            <a:ext cx="6921648" cy="646331"/>
          </a:xfrm>
          <a:prstGeom prst="rect">
            <a:avLst/>
          </a:prstGeom>
          <a:noFill/>
        </p:spPr>
        <p:txBody>
          <a:bodyPr wrap="square" lIns="91433" tIns="45717" rIns="91433" bIns="45717" rtlCol="0">
            <a:spAutoFit/>
          </a:bodyPr>
          <a:lstStyle/>
          <a:p>
            <a:r>
              <a:rPr lang="en-IE" sz="3600" dirty="0">
                <a:solidFill>
                  <a:srgbClr val="7F7F7F"/>
                </a:solidFill>
                <a:latin typeface="Century Gothic"/>
                <a:cs typeface="Century Gothic"/>
              </a:rPr>
              <a:t>Marketing Task</a:t>
            </a:r>
          </a:p>
        </p:txBody>
      </p:sp>
      <p:sp>
        <p:nvSpPr>
          <p:cNvPr id="6" name="TextBox 5"/>
          <p:cNvSpPr txBox="1"/>
          <p:nvPr/>
        </p:nvSpPr>
        <p:spPr>
          <a:xfrm>
            <a:off x="5234226" y="6620916"/>
            <a:ext cx="1723549" cy="215444"/>
          </a:xfrm>
          <a:prstGeom prst="rect">
            <a:avLst/>
          </a:prstGeom>
          <a:noFill/>
        </p:spPr>
        <p:txBody>
          <a:bodyPr wrap="none" rtlCol="0">
            <a:spAutoFit/>
          </a:bodyPr>
          <a:lstStyle/>
          <a:p>
            <a:r>
              <a:rPr lang="en-US" sz="800" dirty="0" smtClean="0">
                <a:solidFill>
                  <a:srgbClr val="FFFFFF"/>
                </a:solidFill>
              </a:rPr>
              <a:t> </a:t>
            </a:r>
            <a:r>
              <a:rPr lang="en-US" sz="800" dirty="0" smtClean="0">
                <a:solidFill>
                  <a:schemeClr val="bg1">
                    <a:lumMod val="50000"/>
                  </a:schemeClr>
                </a:solidFill>
              </a:rPr>
              <a:t>© Copyright MBA Global AML 2017</a:t>
            </a:r>
            <a:endParaRPr lang="en-US" sz="800" dirty="0">
              <a:solidFill>
                <a:schemeClr val="bg1">
                  <a:lumMod val="50000"/>
                </a:schemeClr>
              </a:solidFill>
            </a:endParaRPr>
          </a:p>
        </p:txBody>
      </p:sp>
    </p:spTree>
    <p:custDataLst>
      <p:tags r:id="rId1"/>
    </p:custDataLst>
    <p:extLst>
      <p:ext uri="{BB962C8B-B14F-4D97-AF65-F5344CB8AC3E}">
        <p14:creationId xmlns:p14="http://schemas.microsoft.com/office/powerpoint/2010/main" val="2088227675"/>
      </p:ext>
    </p:extLst>
  </p:cSld>
  <p:clrMapOvr>
    <a:masterClrMapping/>
  </p:clrMapOvr>
  <mc:AlternateContent xmlns:mc="http://schemas.openxmlformats.org/markup-compatibility/2006" xmlns:p14="http://schemas.microsoft.com/office/powerpoint/2010/main">
    <mc:Choice Requires="p14">
      <p:transition spd="med" p14:dur="700" advTm="30276">
        <p:fade/>
      </p:transition>
    </mc:Choice>
    <mc:Fallback xmlns="">
      <p:transition spd="med" advTm="30276">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5976130"/>
            <a:ext cx="12192000" cy="663678"/>
          </a:xfrm>
          <a:prstGeom prst="rect">
            <a:avLst/>
          </a:prstGeom>
          <a:solidFill>
            <a:srgbClr val="021E2E"/>
          </a:solidFill>
          <a:ln>
            <a:noFill/>
          </a:ln>
        </p:spPr>
        <p:style>
          <a:lnRef idx="1">
            <a:schemeClr val="accent1"/>
          </a:lnRef>
          <a:fillRef idx="3">
            <a:schemeClr val="accent1"/>
          </a:fillRef>
          <a:effectRef idx="2">
            <a:schemeClr val="accent1"/>
          </a:effectRef>
          <a:fontRef idx="minor">
            <a:schemeClr val="lt1"/>
          </a:fontRef>
        </p:style>
        <p:txBody>
          <a:bodyPr lIns="91433" tIns="45717" rIns="91433" bIns="45717" rtlCol="0" anchor="ctr"/>
          <a:lstStyle/>
          <a:p>
            <a:pPr algn="ctr"/>
            <a:endParaRPr lang="en-IE" dirty="0"/>
          </a:p>
        </p:txBody>
      </p:sp>
      <p:pic>
        <p:nvPicPr>
          <p:cNvPr id="2" name="Picture 1" descr="MBA GLOBAL INSTITUTE LOGO 2016.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08036" y="1655581"/>
            <a:ext cx="2171700" cy="2279307"/>
          </a:xfrm>
          <a:prstGeom prst="rect">
            <a:avLst/>
          </a:prstGeom>
        </p:spPr>
      </p:pic>
      <p:sp>
        <p:nvSpPr>
          <p:cNvPr id="4" name="TextBox 3"/>
          <p:cNvSpPr txBox="1"/>
          <p:nvPr/>
        </p:nvSpPr>
        <p:spPr>
          <a:xfrm>
            <a:off x="5234226" y="6620916"/>
            <a:ext cx="1723549" cy="215444"/>
          </a:xfrm>
          <a:prstGeom prst="rect">
            <a:avLst/>
          </a:prstGeom>
          <a:noFill/>
        </p:spPr>
        <p:txBody>
          <a:bodyPr wrap="none" rtlCol="0">
            <a:spAutoFit/>
          </a:bodyPr>
          <a:lstStyle/>
          <a:p>
            <a:r>
              <a:rPr lang="en-US" sz="800" dirty="0" smtClean="0">
                <a:solidFill>
                  <a:srgbClr val="FFFFFF"/>
                </a:solidFill>
              </a:rPr>
              <a:t> </a:t>
            </a:r>
            <a:r>
              <a:rPr lang="en-US" sz="800" dirty="0" smtClean="0">
                <a:solidFill>
                  <a:schemeClr val="bg1">
                    <a:lumMod val="50000"/>
                  </a:schemeClr>
                </a:solidFill>
              </a:rPr>
              <a:t>© Copyright MBA Global AML 2017</a:t>
            </a:r>
            <a:endParaRPr lang="en-US" sz="800" dirty="0">
              <a:solidFill>
                <a:schemeClr val="bg1">
                  <a:lumMod val="50000"/>
                </a:schemeClr>
              </a:solidFill>
            </a:endParaRPr>
          </a:p>
        </p:txBody>
      </p:sp>
    </p:spTree>
    <p:extLst>
      <p:ext uri="{BB962C8B-B14F-4D97-AF65-F5344CB8AC3E}">
        <p14:creationId xmlns:p14="http://schemas.microsoft.com/office/powerpoint/2010/main" val="2853133857"/>
      </p:ext>
    </p:extLst>
  </p:cSld>
  <p:clrMapOvr>
    <a:masterClrMapping/>
  </p:clrMapOvr>
  <mc:AlternateContent xmlns:mc="http://schemas.openxmlformats.org/markup-compatibility/2006" xmlns:p14="http://schemas.microsoft.com/office/powerpoint/2010/main">
    <mc:Choice Requires="p14">
      <p:transition spd="med" p14:dur="700" advTm="12375">
        <p:fade/>
      </p:transition>
    </mc:Choice>
    <mc:Fallback xmlns="">
      <p:transition spd="med" advTm="12375">
        <p:fad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5976130"/>
            <a:ext cx="12192000" cy="663678"/>
          </a:xfrm>
          <a:prstGeom prst="rect">
            <a:avLst/>
          </a:prstGeom>
          <a:solidFill>
            <a:srgbClr val="021E2E"/>
          </a:solidFill>
          <a:ln>
            <a:noFill/>
          </a:ln>
        </p:spPr>
        <p:style>
          <a:lnRef idx="1">
            <a:schemeClr val="accent1"/>
          </a:lnRef>
          <a:fillRef idx="3">
            <a:schemeClr val="accent1"/>
          </a:fillRef>
          <a:effectRef idx="2">
            <a:schemeClr val="accent1"/>
          </a:effectRef>
          <a:fontRef idx="minor">
            <a:schemeClr val="lt1"/>
          </a:fontRef>
        </p:style>
        <p:txBody>
          <a:bodyPr lIns="91433" tIns="45717" rIns="91433" bIns="45717" rtlCol="0" anchor="ctr"/>
          <a:lstStyle/>
          <a:p>
            <a:pPr algn="ctr"/>
            <a:endParaRPr lang="en-IE" dirty="0"/>
          </a:p>
        </p:txBody>
      </p:sp>
      <p:pic>
        <p:nvPicPr>
          <p:cNvPr id="7" name="Picture 6" descr="instituteLGE.jpg"/>
          <p:cNvPicPr>
            <a:picLocks noChangeAspect="1"/>
          </p:cNvPicPr>
          <p:nvPr/>
        </p:nvPicPr>
        <p:blipFill rotWithShape="1">
          <a:blip r:embed="rId2" cstate="print">
            <a:extLst>
              <a:ext uri="{28A0092B-C50C-407E-A947-70E740481C1C}">
                <a14:useLocalDpi xmlns:a14="http://schemas.microsoft.com/office/drawing/2010/main"/>
              </a:ext>
            </a:extLst>
          </a:blip>
          <a:srcRect/>
          <a:stretch/>
        </p:blipFill>
        <p:spPr>
          <a:xfrm>
            <a:off x="10798309" y="5358634"/>
            <a:ext cx="854848" cy="865624"/>
          </a:xfrm>
          <a:prstGeom prst="rect">
            <a:avLst/>
          </a:prstGeom>
          <a:ln w="38100">
            <a:solidFill>
              <a:schemeClr val="bg1"/>
            </a:solidFill>
            <a:miter lim="800000"/>
          </a:ln>
        </p:spPr>
      </p:pic>
      <p:sp>
        <p:nvSpPr>
          <p:cNvPr id="2" name="TextBox 1"/>
          <p:cNvSpPr txBox="1"/>
          <p:nvPr/>
        </p:nvSpPr>
        <p:spPr>
          <a:xfrm>
            <a:off x="4323169" y="1744141"/>
            <a:ext cx="3569367" cy="2123652"/>
          </a:xfrm>
          <a:prstGeom prst="rect">
            <a:avLst/>
          </a:prstGeom>
          <a:noFill/>
        </p:spPr>
        <p:txBody>
          <a:bodyPr wrap="none" lIns="91433" tIns="45717" rIns="91433" bIns="45717" rtlCol="0">
            <a:spAutoFit/>
          </a:bodyPr>
          <a:lstStyle/>
          <a:p>
            <a:pPr algn="ctr"/>
            <a:r>
              <a:rPr lang="en-US" sz="4400" dirty="0" smtClean="0">
                <a:solidFill>
                  <a:schemeClr val="bg1">
                    <a:lumMod val="50000"/>
                  </a:schemeClr>
                </a:solidFill>
                <a:latin typeface="Century Gothic"/>
                <a:cs typeface="Century Gothic"/>
              </a:rPr>
              <a:t>The </a:t>
            </a:r>
          </a:p>
          <a:p>
            <a:pPr algn="ctr"/>
            <a:r>
              <a:rPr lang="en-US" sz="4400" dirty="0" smtClean="0">
                <a:solidFill>
                  <a:schemeClr val="bg1">
                    <a:lumMod val="50000"/>
                  </a:schemeClr>
                </a:solidFill>
                <a:latin typeface="Century Gothic"/>
                <a:cs typeface="Century Gothic"/>
              </a:rPr>
              <a:t>Marketing</a:t>
            </a:r>
          </a:p>
          <a:p>
            <a:pPr algn="ctr"/>
            <a:r>
              <a:rPr lang="en-US" sz="4400" dirty="0" smtClean="0">
                <a:solidFill>
                  <a:schemeClr val="bg1">
                    <a:lumMod val="50000"/>
                  </a:schemeClr>
                </a:solidFill>
                <a:latin typeface="Century Gothic"/>
                <a:cs typeface="Century Gothic"/>
              </a:rPr>
              <a:t>Environment</a:t>
            </a:r>
            <a:endParaRPr lang="en-US" sz="4400" dirty="0">
              <a:solidFill>
                <a:schemeClr val="bg1">
                  <a:lumMod val="50000"/>
                </a:schemeClr>
              </a:solidFill>
              <a:latin typeface="Century Gothic"/>
              <a:cs typeface="Century Gothic"/>
            </a:endParaRPr>
          </a:p>
        </p:txBody>
      </p:sp>
      <p:sp>
        <p:nvSpPr>
          <p:cNvPr id="6" name="TextBox 5"/>
          <p:cNvSpPr txBox="1"/>
          <p:nvPr/>
        </p:nvSpPr>
        <p:spPr>
          <a:xfrm>
            <a:off x="5234226" y="6620916"/>
            <a:ext cx="1723549" cy="215444"/>
          </a:xfrm>
          <a:prstGeom prst="rect">
            <a:avLst/>
          </a:prstGeom>
          <a:noFill/>
        </p:spPr>
        <p:txBody>
          <a:bodyPr wrap="none" rtlCol="0">
            <a:spAutoFit/>
          </a:bodyPr>
          <a:lstStyle/>
          <a:p>
            <a:r>
              <a:rPr lang="en-US" sz="800" dirty="0" smtClean="0">
                <a:solidFill>
                  <a:srgbClr val="FFFFFF"/>
                </a:solidFill>
              </a:rPr>
              <a:t> </a:t>
            </a:r>
            <a:r>
              <a:rPr lang="en-US" sz="800" dirty="0" smtClean="0">
                <a:solidFill>
                  <a:schemeClr val="bg1">
                    <a:lumMod val="50000"/>
                  </a:schemeClr>
                </a:solidFill>
              </a:rPr>
              <a:t>© Copyright MBA Global AML 2017</a:t>
            </a:r>
            <a:endParaRPr lang="en-US" sz="800" dirty="0">
              <a:solidFill>
                <a:schemeClr val="bg1">
                  <a:lumMod val="50000"/>
                </a:schemeClr>
              </a:solidFill>
            </a:endParaRPr>
          </a:p>
        </p:txBody>
      </p:sp>
      <p:sp>
        <p:nvSpPr>
          <p:cNvPr id="4" name="TextBox 3"/>
          <p:cNvSpPr txBox="1"/>
          <p:nvPr/>
        </p:nvSpPr>
        <p:spPr>
          <a:xfrm>
            <a:off x="5312497" y="3911605"/>
            <a:ext cx="1567006" cy="400110"/>
          </a:xfrm>
          <a:prstGeom prst="rect">
            <a:avLst/>
          </a:prstGeom>
          <a:noFill/>
        </p:spPr>
        <p:txBody>
          <a:bodyPr wrap="none" rtlCol="0">
            <a:spAutoFit/>
          </a:bodyPr>
          <a:lstStyle/>
          <a:p>
            <a:r>
              <a:rPr lang="en-US" sz="2000" dirty="0" smtClean="0">
                <a:solidFill>
                  <a:schemeClr val="bg1">
                    <a:lumMod val="50000"/>
                  </a:schemeClr>
                </a:solidFill>
              </a:rPr>
              <a:t>A short video</a:t>
            </a:r>
            <a:endParaRPr lang="en-US" sz="2000" dirty="0">
              <a:solidFill>
                <a:schemeClr val="bg1">
                  <a:lumMod val="50000"/>
                </a:schemeClr>
              </a:solidFill>
            </a:endParaRPr>
          </a:p>
        </p:txBody>
      </p:sp>
      <p:sp>
        <p:nvSpPr>
          <p:cNvPr id="8" name="Rectangle 7"/>
          <p:cNvSpPr/>
          <p:nvPr/>
        </p:nvSpPr>
        <p:spPr>
          <a:xfrm>
            <a:off x="3605575" y="4412711"/>
            <a:ext cx="4980851" cy="369332"/>
          </a:xfrm>
          <a:prstGeom prst="rect">
            <a:avLst/>
          </a:prstGeom>
        </p:spPr>
        <p:txBody>
          <a:bodyPr wrap="none">
            <a:spAutoFit/>
          </a:bodyPr>
          <a:lstStyle/>
          <a:p>
            <a:r>
              <a:rPr lang="en-US" u="sng" dirty="0">
                <a:hlinkClick r:id="rId3"/>
              </a:rPr>
              <a:t>https://www.youtube.com/watch?v=l0HNthca5Mk </a:t>
            </a:r>
            <a:endParaRPr lang="en-US" dirty="0"/>
          </a:p>
        </p:txBody>
      </p:sp>
    </p:spTree>
    <p:extLst>
      <p:ext uri="{BB962C8B-B14F-4D97-AF65-F5344CB8AC3E}">
        <p14:creationId xmlns:p14="http://schemas.microsoft.com/office/powerpoint/2010/main" val="3608393580"/>
      </p:ext>
    </p:extLst>
  </p:cSld>
  <p:clrMapOvr>
    <a:masterClrMapping/>
  </p:clrMapOvr>
  <mc:AlternateContent xmlns:mc="http://schemas.openxmlformats.org/markup-compatibility/2006" xmlns:p14="http://schemas.microsoft.com/office/powerpoint/2010/main">
    <mc:Choice Requires="p14">
      <p:transition spd="med" p14:dur="700" advTm="12375">
        <p:fade/>
      </p:transition>
    </mc:Choice>
    <mc:Fallback xmlns="">
      <p:transition spd="med" advTm="12375">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fade">
                                      <p:cBhvr>
                                        <p:cTn id="15"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5976130"/>
            <a:ext cx="12192000" cy="663678"/>
          </a:xfrm>
          <a:prstGeom prst="rect">
            <a:avLst/>
          </a:prstGeom>
          <a:solidFill>
            <a:srgbClr val="021E2E"/>
          </a:solidFill>
          <a:ln>
            <a:noFill/>
          </a:ln>
        </p:spPr>
        <p:style>
          <a:lnRef idx="1">
            <a:schemeClr val="accent1"/>
          </a:lnRef>
          <a:fillRef idx="3">
            <a:schemeClr val="accent1"/>
          </a:fillRef>
          <a:effectRef idx="2">
            <a:schemeClr val="accent1"/>
          </a:effectRef>
          <a:fontRef idx="minor">
            <a:schemeClr val="lt1"/>
          </a:fontRef>
        </p:style>
        <p:txBody>
          <a:bodyPr lIns="91433" tIns="45717" rIns="91433" bIns="45717" rtlCol="0" anchor="ctr"/>
          <a:lstStyle/>
          <a:p>
            <a:pPr algn="ctr"/>
            <a:endParaRPr lang="en-IE" dirty="0"/>
          </a:p>
        </p:txBody>
      </p:sp>
      <p:pic>
        <p:nvPicPr>
          <p:cNvPr id="7" name="Picture 6" descr="instituteLGE.jpg"/>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0798309" y="5358634"/>
            <a:ext cx="854848" cy="865624"/>
          </a:xfrm>
          <a:prstGeom prst="rect">
            <a:avLst/>
          </a:prstGeom>
          <a:ln w="38100">
            <a:solidFill>
              <a:schemeClr val="bg1"/>
            </a:solidFill>
            <a:miter lim="800000"/>
          </a:ln>
        </p:spPr>
      </p:pic>
      <p:sp>
        <p:nvSpPr>
          <p:cNvPr id="3" name="TextBox 2"/>
          <p:cNvSpPr txBox="1"/>
          <p:nvPr/>
        </p:nvSpPr>
        <p:spPr>
          <a:xfrm>
            <a:off x="1187358" y="535905"/>
            <a:ext cx="6921648" cy="646331"/>
          </a:xfrm>
          <a:prstGeom prst="rect">
            <a:avLst/>
          </a:prstGeom>
          <a:noFill/>
        </p:spPr>
        <p:txBody>
          <a:bodyPr wrap="square" lIns="91433" tIns="45717" rIns="91433" bIns="45717" rtlCol="0">
            <a:spAutoFit/>
          </a:bodyPr>
          <a:lstStyle/>
          <a:p>
            <a:r>
              <a:rPr lang="en-IE" sz="3600" dirty="0" smtClean="0">
                <a:solidFill>
                  <a:srgbClr val="7F7F7F"/>
                </a:solidFill>
                <a:latin typeface="Century Gothic"/>
                <a:cs typeface="Century Gothic"/>
              </a:rPr>
              <a:t>The Environment</a:t>
            </a:r>
            <a:endParaRPr lang="en-IE" sz="3600" dirty="0">
              <a:solidFill>
                <a:srgbClr val="7F7F7F"/>
              </a:solidFill>
              <a:latin typeface="Century Gothic"/>
              <a:cs typeface="Century Gothic"/>
            </a:endParaRPr>
          </a:p>
        </p:txBody>
      </p:sp>
      <p:sp>
        <p:nvSpPr>
          <p:cNvPr id="4" name="TextBox 3"/>
          <p:cNvSpPr txBox="1"/>
          <p:nvPr/>
        </p:nvSpPr>
        <p:spPr>
          <a:xfrm>
            <a:off x="5234226" y="6620916"/>
            <a:ext cx="1723549" cy="215444"/>
          </a:xfrm>
          <a:prstGeom prst="rect">
            <a:avLst/>
          </a:prstGeom>
          <a:noFill/>
        </p:spPr>
        <p:txBody>
          <a:bodyPr wrap="none" rtlCol="0">
            <a:spAutoFit/>
          </a:bodyPr>
          <a:lstStyle/>
          <a:p>
            <a:r>
              <a:rPr lang="en-US" sz="800" dirty="0" smtClean="0">
                <a:solidFill>
                  <a:srgbClr val="FFFFFF"/>
                </a:solidFill>
              </a:rPr>
              <a:t> </a:t>
            </a:r>
            <a:r>
              <a:rPr lang="en-US" sz="800" dirty="0" smtClean="0">
                <a:solidFill>
                  <a:schemeClr val="bg1">
                    <a:lumMod val="50000"/>
                  </a:schemeClr>
                </a:solidFill>
              </a:rPr>
              <a:t>© Copyright MBA Global AML 2017</a:t>
            </a:r>
            <a:endParaRPr lang="en-US" sz="800" dirty="0">
              <a:solidFill>
                <a:schemeClr val="bg1">
                  <a:lumMod val="50000"/>
                </a:schemeClr>
              </a:solidFill>
            </a:endParaRPr>
          </a:p>
        </p:txBody>
      </p:sp>
      <p:sp>
        <p:nvSpPr>
          <p:cNvPr id="8" name="TextBox 7"/>
          <p:cNvSpPr txBox="1"/>
          <p:nvPr/>
        </p:nvSpPr>
        <p:spPr>
          <a:xfrm>
            <a:off x="1233340" y="1320789"/>
            <a:ext cx="9841060" cy="4442235"/>
          </a:xfrm>
          <a:prstGeom prst="rect">
            <a:avLst/>
          </a:prstGeom>
          <a:noFill/>
        </p:spPr>
        <p:txBody>
          <a:bodyPr wrap="square" lIns="91433" tIns="45717" rIns="91433" bIns="45717" rtlCol="0">
            <a:spAutoFit/>
          </a:bodyPr>
          <a:lstStyle/>
          <a:p>
            <a:pPr>
              <a:lnSpc>
                <a:spcPct val="120000"/>
              </a:lnSpc>
            </a:pPr>
            <a:r>
              <a:rPr lang="en-US" sz="2200" dirty="0">
                <a:solidFill>
                  <a:schemeClr val="bg1">
                    <a:lumMod val="50000"/>
                  </a:schemeClr>
                </a:solidFill>
                <a:latin typeface="Century Gothic"/>
                <a:cs typeface="Century Gothic"/>
              </a:rPr>
              <a:t>It is important to understand the environment in which we </a:t>
            </a:r>
            <a:r>
              <a:rPr lang="en-US" sz="2200" dirty="0" smtClean="0">
                <a:solidFill>
                  <a:schemeClr val="bg1">
                    <a:lumMod val="50000"/>
                  </a:schemeClr>
                </a:solidFill>
                <a:latin typeface="Century Gothic"/>
                <a:cs typeface="Century Gothic"/>
              </a:rPr>
              <a:t>operate.</a:t>
            </a:r>
          </a:p>
          <a:p>
            <a:pPr>
              <a:lnSpc>
                <a:spcPct val="120000"/>
              </a:lnSpc>
            </a:pPr>
            <a:endParaRPr lang="en-US" sz="2200" dirty="0" smtClean="0">
              <a:solidFill>
                <a:schemeClr val="bg1">
                  <a:lumMod val="50000"/>
                </a:schemeClr>
              </a:solidFill>
              <a:latin typeface="Century Gothic"/>
              <a:cs typeface="Century Gothic"/>
            </a:endParaRPr>
          </a:p>
          <a:p>
            <a:pPr>
              <a:lnSpc>
                <a:spcPct val="120000"/>
              </a:lnSpc>
            </a:pPr>
            <a:r>
              <a:rPr lang="en-US" sz="2200" dirty="0">
                <a:solidFill>
                  <a:schemeClr val="bg1">
                    <a:lumMod val="50000"/>
                  </a:schemeClr>
                </a:solidFill>
                <a:latin typeface="Century Gothic"/>
                <a:cs typeface="Century Gothic"/>
              </a:rPr>
              <a:t>This is something that we learn very early in our personal development</a:t>
            </a:r>
            <a:r>
              <a:rPr lang="en-US" sz="2200" dirty="0" smtClean="0">
                <a:solidFill>
                  <a:schemeClr val="bg1">
                    <a:lumMod val="50000"/>
                  </a:schemeClr>
                </a:solidFill>
                <a:latin typeface="Century Gothic"/>
                <a:cs typeface="Century Gothic"/>
              </a:rPr>
              <a:t>.</a:t>
            </a:r>
          </a:p>
          <a:p>
            <a:pPr>
              <a:lnSpc>
                <a:spcPct val="120000"/>
              </a:lnSpc>
            </a:pPr>
            <a:endParaRPr lang="en-US" sz="2200" dirty="0">
              <a:solidFill>
                <a:schemeClr val="bg1">
                  <a:lumMod val="50000"/>
                </a:schemeClr>
              </a:solidFill>
              <a:latin typeface="Century Gothic"/>
              <a:cs typeface="Century Gothic"/>
            </a:endParaRPr>
          </a:p>
          <a:p>
            <a:pPr>
              <a:lnSpc>
                <a:spcPct val="120000"/>
              </a:lnSpc>
            </a:pPr>
            <a:r>
              <a:rPr lang="en-US" sz="2200" dirty="0">
                <a:solidFill>
                  <a:schemeClr val="bg1">
                    <a:lumMod val="50000"/>
                  </a:schemeClr>
                </a:solidFill>
                <a:latin typeface="Century Gothic"/>
                <a:cs typeface="Century Gothic"/>
              </a:rPr>
              <a:t>It is crucial for our survival, our well-being and our development that we know what are the influencing factors in our immediate environment (micro) and in the wider world (macro</a:t>
            </a:r>
            <a:r>
              <a:rPr lang="en-US" sz="2200" dirty="0" smtClean="0">
                <a:solidFill>
                  <a:schemeClr val="bg1">
                    <a:lumMod val="50000"/>
                  </a:schemeClr>
                </a:solidFill>
                <a:latin typeface="Century Gothic"/>
                <a:cs typeface="Century Gothic"/>
              </a:rPr>
              <a:t>)</a:t>
            </a:r>
          </a:p>
          <a:p>
            <a:pPr>
              <a:lnSpc>
                <a:spcPct val="120000"/>
              </a:lnSpc>
            </a:pPr>
            <a:endParaRPr lang="en-US" sz="2200" dirty="0">
              <a:solidFill>
                <a:schemeClr val="bg1">
                  <a:lumMod val="50000"/>
                </a:schemeClr>
              </a:solidFill>
              <a:latin typeface="Century Gothic"/>
              <a:cs typeface="Century Gothic"/>
            </a:endParaRPr>
          </a:p>
          <a:p>
            <a:pPr>
              <a:lnSpc>
                <a:spcPct val="120000"/>
              </a:lnSpc>
            </a:pPr>
            <a:r>
              <a:rPr lang="en-US" sz="2200" dirty="0" smtClean="0">
                <a:solidFill>
                  <a:schemeClr val="bg1">
                    <a:lumMod val="50000"/>
                  </a:schemeClr>
                </a:solidFill>
                <a:latin typeface="Century Gothic"/>
                <a:cs typeface="Century Gothic"/>
              </a:rPr>
              <a:t>We must learn quickly what are the dangers that may threaten our survival and in what circumstances can we flourish and grow.</a:t>
            </a:r>
            <a:endParaRPr lang="en-US" sz="2200" dirty="0">
              <a:solidFill>
                <a:schemeClr val="bg1">
                  <a:lumMod val="50000"/>
                </a:schemeClr>
              </a:solidFill>
              <a:latin typeface="Arial"/>
              <a:cs typeface="Arial"/>
            </a:endParaRPr>
          </a:p>
          <a:p>
            <a:endParaRPr lang="en-US" sz="1600" dirty="0">
              <a:solidFill>
                <a:schemeClr val="bg1">
                  <a:lumMod val="50000"/>
                </a:schemeClr>
              </a:solidFill>
              <a:latin typeface="Arial"/>
              <a:cs typeface="Arial"/>
            </a:endParaRPr>
          </a:p>
        </p:txBody>
      </p:sp>
    </p:spTree>
    <p:custDataLst>
      <p:tags r:id="rId1"/>
    </p:custDataLst>
    <p:extLst>
      <p:ext uri="{BB962C8B-B14F-4D97-AF65-F5344CB8AC3E}">
        <p14:creationId xmlns:p14="http://schemas.microsoft.com/office/powerpoint/2010/main" val="3653696970"/>
      </p:ext>
    </p:extLst>
  </p:cSld>
  <p:clrMapOvr>
    <a:masterClrMapping/>
  </p:clrMapOvr>
  <mc:AlternateContent xmlns:mc="http://schemas.openxmlformats.org/markup-compatibility/2006" xmlns:p14="http://schemas.microsoft.com/office/powerpoint/2010/main">
    <mc:Choice Requires="p14">
      <p:transition spd="med" p14:dur="700" advTm="30276">
        <p:fade/>
      </p:transition>
    </mc:Choice>
    <mc:Fallback xmlns="">
      <p:transition spd="med" advTm="30276">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xEl>
                                              <p:pRg st="2" end="2"/>
                                            </p:txEl>
                                          </p:spTgt>
                                        </p:tgtEl>
                                        <p:attrNameLst>
                                          <p:attrName>style.visibility</p:attrName>
                                        </p:attrNameLst>
                                      </p:cBhvr>
                                      <p:to>
                                        <p:strVal val="visible"/>
                                      </p:to>
                                    </p:set>
                                    <p:animEffect transition="in" filter="fade">
                                      <p:cBhvr>
                                        <p:cTn id="12" dur="500"/>
                                        <p:tgtEl>
                                          <p:spTgt spid="8">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
                                            <p:txEl>
                                              <p:pRg st="4" end="4"/>
                                            </p:txEl>
                                          </p:spTgt>
                                        </p:tgtEl>
                                        <p:attrNameLst>
                                          <p:attrName>style.visibility</p:attrName>
                                        </p:attrNameLst>
                                      </p:cBhvr>
                                      <p:to>
                                        <p:strVal val="visible"/>
                                      </p:to>
                                    </p:set>
                                    <p:animEffect transition="in" filter="fade">
                                      <p:cBhvr>
                                        <p:cTn id="17" dur="500"/>
                                        <p:tgtEl>
                                          <p:spTgt spid="8">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
                                            <p:txEl>
                                              <p:pRg st="6" end="6"/>
                                            </p:txEl>
                                          </p:spTgt>
                                        </p:tgtEl>
                                        <p:attrNameLst>
                                          <p:attrName>style.visibility</p:attrName>
                                        </p:attrNameLst>
                                      </p:cBhvr>
                                      <p:to>
                                        <p:strVal val="visible"/>
                                      </p:to>
                                    </p:set>
                                    <p:animEffect transition="in" filter="fade">
                                      <p:cBhvr>
                                        <p:cTn id="22" dur="500"/>
                                        <p:tgtEl>
                                          <p:spTgt spid="8">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5976130"/>
            <a:ext cx="12192000" cy="663678"/>
          </a:xfrm>
          <a:prstGeom prst="rect">
            <a:avLst/>
          </a:prstGeom>
          <a:solidFill>
            <a:srgbClr val="021E2E"/>
          </a:solidFill>
          <a:ln>
            <a:noFill/>
          </a:ln>
        </p:spPr>
        <p:style>
          <a:lnRef idx="1">
            <a:schemeClr val="accent1"/>
          </a:lnRef>
          <a:fillRef idx="3">
            <a:schemeClr val="accent1"/>
          </a:fillRef>
          <a:effectRef idx="2">
            <a:schemeClr val="accent1"/>
          </a:effectRef>
          <a:fontRef idx="minor">
            <a:schemeClr val="lt1"/>
          </a:fontRef>
        </p:style>
        <p:txBody>
          <a:bodyPr lIns="91433" tIns="45717" rIns="91433" bIns="45717" rtlCol="0" anchor="ctr"/>
          <a:lstStyle/>
          <a:p>
            <a:pPr algn="ctr"/>
            <a:endParaRPr lang="en-IE" dirty="0"/>
          </a:p>
        </p:txBody>
      </p:sp>
      <p:pic>
        <p:nvPicPr>
          <p:cNvPr id="7" name="Picture 6" descr="instituteLGE.jpg"/>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0798309" y="5358634"/>
            <a:ext cx="854848" cy="865624"/>
          </a:xfrm>
          <a:prstGeom prst="rect">
            <a:avLst/>
          </a:prstGeom>
          <a:ln w="38100">
            <a:solidFill>
              <a:schemeClr val="bg1"/>
            </a:solidFill>
            <a:miter lim="800000"/>
          </a:ln>
        </p:spPr>
      </p:pic>
      <p:sp>
        <p:nvSpPr>
          <p:cNvPr id="3" name="TextBox 2"/>
          <p:cNvSpPr txBox="1"/>
          <p:nvPr/>
        </p:nvSpPr>
        <p:spPr>
          <a:xfrm>
            <a:off x="1187358" y="535905"/>
            <a:ext cx="6921648" cy="646331"/>
          </a:xfrm>
          <a:prstGeom prst="rect">
            <a:avLst/>
          </a:prstGeom>
          <a:noFill/>
        </p:spPr>
        <p:txBody>
          <a:bodyPr wrap="square" lIns="91433" tIns="45717" rIns="91433" bIns="45717" rtlCol="0">
            <a:spAutoFit/>
          </a:bodyPr>
          <a:lstStyle/>
          <a:p>
            <a:r>
              <a:rPr lang="en-IE" sz="3600" dirty="0" smtClean="0">
                <a:solidFill>
                  <a:srgbClr val="7F7F7F"/>
                </a:solidFill>
                <a:latin typeface="Century Gothic"/>
                <a:cs typeface="Century Gothic"/>
              </a:rPr>
              <a:t>The Macro Environment</a:t>
            </a:r>
            <a:endParaRPr lang="en-IE" sz="3600" dirty="0">
              <a:solidFill>
                <a:srgbClr val="7F7F7F"/>
              </a:solidFill>
              <a:latin typeface="Century Gothic"/>
              <a:cs typeface="Century Gothic"/>
            </a:endParaRPr>
          </a:p>
        </p:txBody>
      </p:sp>
      <p:sp>
        <p:nvSpPr>
          <p:cNvPr id="4" name="TextBox 3"/>
          <p:cNvSpPr txBox="1"/>
          <p:nvPr/>
        </p:nvSpPr>
        <p:spPr>
          <a:xfrm>
            <a:off x="5234226" y="6620916"/>
            <a:ext cx="1723549" cy="215444"/>
          </a:xfrm>
          <a:prstGeom prst="rect">
            <a:avLst/>
          </a:prstGeom>
          <a:noFill/>
        </p:spPr>
        <p:txBody>
          <a:bodyPr wrap="none" rtlCol="0">
            <a:spAutoFit/>
          </a:bodyPr>
          <a:lstStyle/>
          <a:p>
            <a:r>
              <a:rPr lang="en-US" sz="800" dirty="0" smtClean="0">
                <a:solidFill>
                  <a:srgbClr val="FFFFFF"/>
                </a:solidFill>
              </a:rPr>
              <a:t> </a:t>
            </a:r>
            <a:r>
              <a:rPr lang="en-US" sz="800" dirty="0" smtClean="0">
                <a:solidFill>
                  <a:schemeClr val="bg1">
                    <a:lumMod val="50000"/>
                  </a:schemeClr>
                </a:solidFill>
              </a:rPr>
              <a:t>© Copyright MBA Global AML 2017</a:t>
            </a:r>
            <a:endParaRPr lang="en-US" sz="800" dirty="0">
              <a:solidFill>
                <a:schemeClr val="bg1">
                  <a:lumMod val="50000"/>
                </a:schemeClr>
              </a:solidFill>
            </a:endParaRPr>
          </a:p>
        </p:txBody>
      </p:sp>
      <p:sp>
        <p:nvSpPr>
          <p:cNvPr id="8" name="TextBox 7"/>
          <p:cNvSpPr txBox="1"/>
          <p:nvPr/>
        </p:nvSpPr>
        <p:spPr>
          <a:xfrm>
            <a:off x="1233340" y="1320789"/>
            <a:ext cx="9841060" cy="4807463"/>
          </a:xfrm>
          <a:prstGeom prst="rect">
            <a:avLst/>
          </a:prstGeom>
          <a:noFill/>
        </p:spPr>
        <p:txBody>
          <a:bodyPr wrap="square" lIns="91433" tIns="45717" rIns="91433" bIns="45717" rtlCol="0">
            <a:spAutoFit/>
          </a:bodyPr>
          <a:lstStyle/>
          <a:p>
            <a:pPr>
              <a:lnSpc>
                <a:spcPct val="120000"/>
              </a:lnSpc>
            </a:pPr>
            <a:r>
              <a:rPr lang="en-US" sz="2200" dirty="0" smtClean="0">
                <a:solidFill>
                  <a:schemeClr val="bg1">
                    <a:lumMod val="50000"/>
                  </a:schemeClr>
                </a:solidFill>
                <a:latin typeface="Century Gothic"/>
                <a:cs typeface="Century Gothic"/>
              </a:rPr>
              <a:t>Businesses and </a:t>
            </a:r>
            <a:r>
              <a:rPr lang="en-US" sz="2200" dirty="0" err="1" smtClean="0">
                <a:solidFill>
                  <a:schemeClr val="bg1">
                    <a:lumMod val="50000"/>
                  </a:schemeClr>
                </a:solidFill>
                <a:latin typeface="Century Gothic"/>
                <a:cs typeface="Century Gothic"/>
              </a:rPr>
              <a:t>organisations</a:t>
            </a:r>
            <a:r>
              <a:rPr lang="en-US" sz="2200" dirty="0" smtClean="0">
                <a:solidFill>
                  <a:schemeClr val="bg1">
                    <a:lumMod val="50000"/>
                  </a:schemeClr>
                </a:solidFill>
                <a:latin typeface="Century Gothic"/>
                <a:cs typeface="Century Gothic"/>
              </a:rPr>
              <a:t> are no different from people in their aspiration to grow and flourish. Their futures and fortunes are intertwined with the environment in which they operate.</a:t>
            </a:r>
          </a:p>
          <a:p>
            <a:pPr>
              <a:lnSpc>
                <a:spcPct val="120000"/>
              </a:lnSpc>
            </a:pPr>
            <a:endParaRPr lang="en-US" sz="2200" dirty="0">
              <a:solidFill>
                <a:schemeClr val="bg1">
                  <a:lumMod val="50000"/>
                </a:schemeClr>
              </a:solidFill>
              <a:latin typeface="Century Gothic"/>
              <a:cs typeface="Century Gothic"/>
            </a:endParaRPr>
          </a:p>
          <a:p>
            <a:pPr>
              <a:lnSpc>
                <a:spcPct val="120000"/>
              </a:lnSpc>
            </a:pPr>
            <a:r>
              <a:rPr lang="en-US" sz="2200" dirty="0" smtClean="0">
                <a:solidFill>
                  <a:schemeClr val="bg1">
                    <a:lumMod val="50000"/>
                  </a:schemeClr>
                </a:solidFill>
                <a:latin typeface="Century Gothic"/>
                <a:cs typeface="Century Gothic"/>
              </a:rPr>
              <a:t>Just as we reach for a rain coat or sun glasses depending on the weather, a business must look out to the commercial environment and take account of the prevailing conditions when making its decisions.</a:t>
            </a:r>
          </a:p>
          <a:p>
            <a:pPr>
              <a:lnSpc>
                <a:spcPct val="120000"/>
              </a:lnSpc>
            </a:pPr>
            <a:endParaRPr lang="en-US" sz="2200" dirty="0">
              <a:solidFill>
                <a:schemeClr val="bg1">
                  <a:lumMod val="50000"/>
                </a:schemeClr>
              </a:solidFill>
              <a:latin typeface="Century Gothic"/>
              <a:cs typeface="Century Gothic"/>
            </a:endParaRPr>
          </a:p>
          <a:p>
            <a:pPr>
              <a:lnSpc>
                <a:spcPct val="120000"/>
              </a:lnSpc>
            </a:pPr>
            <a:r>
              <a:rPr lang="en-US" sz="2200" dirty="0" smtClean="0">
                <a:solidFill>
                  <a:schemeClr val="bg1">
                    <a:lumMod val="50000"/>
                  </a:schemeClr>
                </a:solidFill>
                <a:latin typeface="Century Gothic"/>
                <a:cs typeface="Century Gothic"/>
              </a:rPr>
              <a:t>This is looking to the ‘macro’ environment or the wider world to see what factors may impact on the company (both positively and negatively) and therefore arrive at its decisions accordingly.</a:t>
            </a:r>
            <a:endParaRPr lang="en-US" sz="2200" dirty="0">
              <a:solidFill>
                <a:schemeClr val="bg1">
                  <a:lumMod val="50000"/>
                </a:schemeClr>
              </a:solidFill>
              <a:latin typeface="Arial"/>
              <a:cs typeface="Arial"/>
            </a:endParaRPr>
          </a:p>
          <a:p>
            <a:endParaRPr lang="en-US" sz="1600" dirty="0">
              <a:solidFill>
                <a:schemeClr val="bg1">
                  <a:lumMod val="50000"/>
                </a:schemeClr>
              </a:solidFill>
              <a:latin typeface="Arial"/>
              <a:cs typeface="Arial"/>
            </a:endParaRPr>
          </a:p>
        </p:txBody>
      </p:sp>
    </p:spTree>
    <p:custDataLst>
      <p:tags r:id="rId1"/>
    </p:custDataLst>
    <p:extLst>
      <p:ext uri="{BB962C8B-B14F-4D97-AF65-F5344CB8AC3E}">
        <p14:creationId xmlns:p14="http://schemas.microsoft.com/office/powerpoint/2010/main" val="2780845493"/>
      </p:ext>
    </p:extLst>
  </p:cSld>
  <p:clrMapOvr>
    <a:masterClrMapping/>
  </p:clrMapOvr>
  <mc:AlternateContent xmlns:mc="http://schemas.openxmlformats.org/markup-compatibility/2006" xmlns:p14="http://schemas.microsoft.com/office/powerpoint/2010/main">
    <mc:Choice Requires="p14">
      <p:transition spd="med" p14:dur="700" advTm="30276">
        <p:fade/>
      </p:transition>
    </mc:Choice>
    <mc:Fallback xmlns="">
      <p:transition spd="med" advTm="30276">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xEl>
                                              <p:pRg st="2" end="2"/>
                                            </p:txEl>
                                          </p:spTgt>
                                        </p:tgtEl>
                                        <p:attrNameLst>
                                          <p:attrName>style.visibility</p:attrName>
                                        </p:attrNameLst>
                                      </p:cBhvr>
                                      <p:to>
                                        <p:strVal val="visible"/>
                                      </p:to>
                                    </p:set>
                                    <p:animEffect transition="in" filter="fade">
                                      <p:cBhvr>
                                        <p:cTn id="12" dur="500"/>
                                        <p:tgtEl>
                                          <p:spTgt spid="8">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
                                            <p:txEl>
                                              <p:pRg st="4" end="4"/>
                                            </p:txEl>
                                          </p:spTgt>
                                        </p:tgtEl>
                                        <p:attrNameLst>
                                          <p:attrName>style.visibility</p:attrName>
                                        </p:attrNameLst>
                                      </p:cBhvr>
                                      <p:to>
                                        <p:strVal val="visible"/>
                                      </p:to>
                                    </p:set>
                                    <p:animEffect transition="in" filter="fade">
                                      <p:cBhvr>
                                        <p:cTn id="17"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5976130"/>
            <a:ext cx="12192000" cy="663678"/>
          </a:xfrm>
          <a:prstGeom prst="rect">
            <a:avLst/>
          </a:prstGeom>
          <a:solidFill>
            <a:srgbClr val="021E2E"/>
          </a:solidFill>
          <a:ln>
            <a:noFill/>
          </a:ln>
        </p:spPr>
        <p:style>
          <a:lnRef idx="1">
            <a:schemeClr val="accent1"/>
          </a:lnRef>
          <a:fillRef idx="3">
            <a:schemeClr val="accent1"/>
          </a:fillRef>
          <a:effectRef idx="2">
            <a:schemeClr val="accent1"/>
          </a:effectRef>
          <a:fontRef idx="minor">
            <a:schemeClr val="lt1"/>
          </a:fontRef>
        </p:style>
        <p:txBody>
          <a:bodyPr lIns="91433" tIns="45717" rIns="91433" bIns="45717" rtlCol="0" anchor="ctr"/>
          <a:lstStyle/>
          <a:p>
            <a:pPr algn="ctr"/>
            <a:endParaRPr lang="en-IE" dirty="0"/>
          </a:p>
        </p:txBody>
      </p:sp>
      <p:pic>
        <p:nvPicPr>
          <p:cNvPr id="7" name="Picture 6" descr="instituteLGE.jpg"/>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0798309" y="5358634"/>
            <a:ext cx="854848" cy="865624"/>
          </a:xfrm>
          <a:prstGeom prst="rect">
            <a:avLst/>
          </a:prstGeom>
          <a:ln w="38100">
            <a:solidFill>
              <a:schemeClr val="bg1"/>
            </a:solidFill>
            <a:miter lim="800000"/>
          </a:ln>
        </p:spPr>
      </p:pic>
      <p:sp>
        <p:nvSpPr>
          <p:cNvPr id="3" name="TextBox 2"/>
          <p:cNvSpPr txBox="1"/>
          <p:nvPr/>
        </p:nvSpPr>
        <p:spPr>
          <a:xfrm>
            <a:off x="1187358" y="535905"/>
            <a:ext cx="6921648" cy="646331"/>
          </a:xfrm>
          <a:prstGeom prst="rect">
            <a:avLst/>
          </a:prstGeom>
          <a:noFill/>
        </p:spPr>
        <p:txBody>
          <a:bodyPr wrap="square" lIns="91433" tIns="45717" rIns="91433" bIns="45717" rtlCol="0">
            <a:spAutoFit/>
          </a:bodyPr>
          <a:lstStyle/>
          <a:p>
            <a:r>
              <a:rPr lang="en-IE" sz="3600" dirty="0" smtClean="0">
                <a:solidFill>
                  <a:srgbClr val="7F7F7F"/>
                </a:solidFill>
                <a:latin typeface="Century Gothic"/>
                <a:cs typeface="Century Gothic"/>
              </a:rPr>
              <a:t>The Micro Environment</a:t>
            </a:r>
            <a:endParaRPr lang="en-IE" sz="3600" dirty="0">
              <a:solidFill>
                <a:srgbClr val="7F7F7F"/>
              </a:solidFill>
              <a:latin typeface="Century Gothic"/>
              <a:cs typeface="Century Gothic"/>
            </a:endParaRPr>
          </a:p>
        </p:txBody>
      </p:sp>
      <p:sp>
        <p:nvSpPr>
          <p:cNvPr id="4" name="TextBox 3"/>
          <p:cNvSpPr txBox="1"/>
          <p:nvPr/>
        </p:nvSpPr>
        <p:spPr>
          <a:xfrm>
            <a:off x="5234226" y="6620916"/>
            <a:ext cx="1723549" cy="215444"/>
          </a:xfrm>
          <a:prstGeom prst="rect">
            <a:avLst/>
          </a:prstGeom>
          <a:noFill/>
        </p:spPr>
        <p:txBody>
          <a:bodyPr wrap="none" rtlCol="0">
            <a:spAutoFit/>
          </a:bodyPr>
          <a:lstStyle/>
          <a:p>
            <a:r>
              <a:rPr lang="en-US" sz="800" dirty="0" smtClean="0">
                <a:solidFill>
                  <a:srgbClr val="FFFFFF"/>
                </a:solidFill>
              </a:rPr>
              <a:t> </a:t>
            </a:r>
            <a:r>
              <a:rPr lang="en-US" sz="800" dirty="0" smtClean="0">
                <a:solidFill>
                  <a:schemeClr val="bg1">
                    <a:lumMod val="50000"/>
                  </a:schemeClr>
                </a:solidFill>
              </a:rPr>
              <a:t>© Copyright MBA Global AML 2017</a:t>
            </a:r>
            <a:endParaRPr lang="en-US" sz="800" dirty="0">
              <a:solidFill>
                <a:schemeClr val="bg1">
                  <a:lumMod val="50000"/>
                </a:schemeClr>
              </a:solidFill>
            </a:endParaRPr>
          </a:p>
        </p:txBody>
      </p:sp>
      <p:sp>
        <p:nvSpPr>
          <p:cNvPr id="8" name="TextBox 7"/>
          <p:cNvSpPr txBox="1"/>
          <p:nvPr/>
        </p:nvSpPr>
        <p:spPr>
          <a:xfrm>
            <a:off x="1233339" y="1320789"/>
            <a:ext cx="10332127" cy="4401198"/>
          </a:xfrm>
          <a:prstGeom prst="rect">
            <a:avLst/>
          </a:prstGeom>
          <a:noFill/>
        </p:spPr>
        <p:txBody>
          <a:bodyPr wrap="square" lIns="91433" tIns="45717" rIns="91433" bIns="45717" rtlCol="0">
            <a:spAutoFit/>
          </a:bodyPr>
          <a:lstStyle/>
          <a:p>
            <a:pPr>
              <a:lnSpc>
                <a:spcPct val="120000"/>
              </a:lnSpc>
            </a:pPr>
            <a:r>
              <a:rPr lang="en-US" sz="2200" dirty="0" smtClean="0">
                <a:solidFill>
                  <a:schemeClr val="bg1">
                    <a:lumMod val="50000"/>
                  </a:schemeClr>
                </a:solidFill>
                <a:latin typeface="Century Gothic"/>
                <a:cs typeface="Century Gothic"/>
              </a:rPr>
              <a:t>Businesses and </a:t>
            </a:r>
            <a:r>
              <a:rPr lang="en-US" sz="2200" dirty="0" err="1" smtClean="0">
                <a:solidFill>
                  <a:schemeClr val="bg1">
                    <a:lumMod val="50000"/>
                  </a:schemeClr>
                </a:solidFill>
                <a:latin typeface="Century Gothic"/>
                <a:cs typeface="Century Gothic"/>
              </a:rPr>
              <a:t>organisations</a:t>
            </a:r>
            <a:r>
              <a:rPr lang="en-US" sz="2200" dirty="0" smtClean="0">
                <a:solidFill>
                  <a:schemeClr val="bg1">
                    <a:lumMod val="50000"/>
                  </a:schemeClr>
                </a:solidFill>
                <a:latin typeface="Century Gothic"/>
                <a:cs typeface="Century Gothic"/>
              </a:rPr>
              <a:t> must also take account of their micro environment.</a:t>
            </a:r>
          </a:p>
          <a:p>
            <a:pPr>
              <a:lnSpc>
                <a:spcPct val="120000"/>
              </a:lnSpc>
            </a:pPr>
            <a:endParaRPr lang="en-US" sz="2200" dirty="0">
              <a:solidFill>
                <a:schemeClr val="bg1">
                  <a:lumMod val="50000"/>
                </a:schemeClr>
              </a:solidFill>
              <a:latin typeface="Century Gothic"/>
              <a:cs typeface="Century Gothic"/>
            </a:endParaRPr>
          </a:p>
          <a:p>
            <a:pPr>
              <a:lnSpc>
                <a:spcPct val="120000"/>
              </a:lnSpc>
            </a:pPr>
            <a:r>
              <a:rPr lang="en-US" sz="2200" dirty="0" smtClean="0">
                <a:solidFill>
                  <a:schemeClr val="bg1">
                    <a:lumMod val="50000"/>
                  </a:schemeClr>
                </a:solidFill>
                <a:latin typeface="Century Gothic"/>
                <a:cs typeface="Century Gothic"/>
              </a:rPr>
              <a:t>Once again, just as we make our personal choices depending on how we feel and influenced by our immediate circumstances and environment. </a:t>
            </a:r>
          </a:p>
          <a:p>
            <a:pPr>
              <a:lnSpc>
                <a:spcPct val="120000"/>
              </a:lnSpc>
            </a:pPr>
            <a:endParaRPr lang="en-US" sz="2200" dirty="0">
              <a:solidFill>
                <a:schemeClr val="bg1">
                  <a:lumMod val="50000"/>
                </a:schemeClr>
              </a:solidFill>
              <a:latin typeface="Century Gothic"/>
              <a:cs typeface="Century Gothic"/>
            </a:endParaRPr>
          </a:p>
          <a:p>
            <a:pPr>
              <a:lnSpc>
                <a:spcPct val="120000"/>
              </a:lnSpc>
            </a:pPr>
            <a:r>
              <a:rPr lang="en-US" sz="2200" dirty="0" smtClean="0">
                <a:solidFill>
                  <a:schemeClr val="bg1">
                    <a:lumMod val="50000"/>
                  </a:schemeClr>
                </a:solidFill>
                <a:latin typeface="Century Gothic"/>
                <a:cs typeface="Century Gothic"/>
              </a:rPr>
              <a:t>For example, do we get out of bed bursting with energy, our running gear is freshly laundered</a:t>
            </a:r>
            <a:r>
              <a:rPr lang="en-US" sz="2200" dirty="0" smtClean="0">
                <a:solidFill>
                  <a:schemeClr val="bg1">
                    <a:lumMod val="50000"/>
                  </a:schemeClr>
                </a:solidFill>
                <a:latin typeface="Arial"/>
                <a:cs typeface="Arial"/>
              </a:rPr>
              <a:t>?</a:t>
            </a:r>
            <a:r>
              <a:rPr lang="en-US" sz="2200" dirty="0" smtClean="0">
                <a:solidFill>
                  <a:schemeClr val="bg1">
                    <a:lumMod val="50000"/>
                  </a:schemeClr>
                </a:solidFill>
                <a:latin typeface="Century Gothic"/>
                <a:cs typeface="Century Gothic"/>
              </a:rPr>
              <a:t> We can’t wait to get out for a run in the sunshine. </a:t>
            </a:r>
          </a:p>
          <a:p>
            <a:pPr>
              <a:lnSpc>
                <a:spcPct val="120000"/>
              </a:lnSpc>
            </a:pPr>
            <a:r>
              <a:rPr lang="en-US" sz="2200" dirty="0" smtClean="0">
                <a:solidFill>
                  <a:schemeClr val="bg1">
                    <a:lumMod val="50000"/>
                  </a:schemeClr>
                </a:solidFill>
                <a:latin typeface="Century Gothic"/>
                <a:cs typeface="Century Gothic"/>
              </a:rPr>
              <a:t>Or, are we feeling tired on a wet grey day, with a sniffle and we just want to curl up in a chair and read a book in front of the fire</a:t>
            </a:r>
            <a:r>
              <a:rPr lang="en-US" sz="2200" dirty="0" smtClean="0">
                <a:solidFill>
                  <a:schemeClr val="bg1">
                    <a:lumMod val="50000"/>
                  </a:schemeClr>
                </a:solidFill>
                <a:latin typeface="Arial"/>
                <a:cs typeface="Arial"/>
              </a:rPr>
              <a:t>?</a:t>
            </a:r>
            <a:endParaRPr lang="en-US" sz="2200" dirty="0">
              <a:solidFill>
                <a:schemeClr val="bg1">
                  <a:lumMod val="50000"/>
                </a:schemeClr>
              </a:solidFill>
              <a:latin typeface="Arial"/>
              <a:cs typeface="Arial"/>
            </a:endParaRPr>
          </a:p>
          <a:p>
            <a:endParaRPr lang="en-US" sz="1600" dirty="0">
              <a:solidFill>
                <a:schemeClr val="bg1">
                  <a:lumMod val="50000"/>
                </a:schemeClr>
              </a:solidFill>
              <a:latin typeface="Arial"/>
              <a:cs typeface="Arial"/>
            </a:endParaRPr>
          </a:p>
        </p:txBody>
      </p:sp>
    </p:spTree>
    <p:custDataLst>
      <p:tags r:id="rId1"/>
    </p:custDataLst>
    <p:extLst>
      <p:ext uri="{BB962C8B-B14F-4D97-AF65-F5344CB8AC3E}">
        <p14:creationId xmlns:p14="http://schemas.microsoft.com/office/powerpoint/2010/main" val="3906604181"/>
      </p:ext>
    </p:extLst>
  </p:cSld>
  <p:clrMapOvr>
    <a:masterClrMapping/>
  </p:clrMapOvr>
  <mc:AlternateContent xmlns:mc="http://schemas.openxmlformats.org/markup-compatibility/2006" xmlns:p14="http://schemas.microsoft.com/office/powerpoint/2010/main">
    <mc:Choice Requires="p14">
      <p:transition spd="med" p14:dur="700" advTm="30276">
        <p:fade/>
      </p:transition>
    </mc:Choice>
    <mc:Fallback xmlns="">
      <p:transition spd="med" advTm="30276">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xEl>
                                              <p:pRg st="2" end="2"/>
                                            </p:txEl>
                                          </p:spTgt>
                                        </p:tgtEl>
                                        <p:attrNameLst>
                                          <p:attrName>style.visibility</p:attrName>
                                        </p:attrNameLst>
                                      </p:cBhvr>
                                      <p:to>
                                        <p:strVal val="visible"/>
                                      </p:to>
                                    </p:set>
                                    <p:animEffect transition="in" filter="fade">
                                      <p:cBhvr>
                                        <p:cTn id="12" dur="500"/>
                                        <p:tgtEl>
                                          <p:spTgt spid="8">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
                                            <p:txEl>
                                              <p:pRg st="4" end="4"/>
                                            </p:txEl>
                                          </p:spTgt>
                                        </p:tgtEl>
                                        <p:attrNameLst>
                                          <p:attrName>style.visibility</p:attrName>
                                        </p:attrNameLst>
                                      </p:cBhvr>
                                      <p:to>
                                        <p:strVal val="visible"/>
                                      </p:to>
                                    </p:set>
                                    <p:animEffect transition="in" filter="fade">
                                      <p:cBhvr>
                                        <p:cTn id="17" dur="500"/>
                                        <p:tgtEl>
                                          <p:spTgt spid="8">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
                                            <p:txEl>
                                              <p:pRg st="5" end="5"/>
                                            </p:txEl>
                                          </p:spTgt>
                                        </p:tgtEl>
                                        <p:attrNameLst>
                                          <p:attrName>style.visibility</p:attrName>
                                        </p:attrNameLst>
                                      </p:cBhvr>
                                      <p:to>
                                        <p:strVal val="visible"/>
                                      </p:to>
                                    </p:set>
                                    <p:animEffect transition="in" filter="fade">
                                      <p:cBhvr>
                                        <p:cTn id="22" dur="500"/>
                                        <p:tgtEl>
                                          <p:spTgt spid="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5976130"/>
            <a:ext cx="12192000" cy="663678"/>
          </a:xfrm>
          <a:prstGeom prst="rect">
            <a:avLst/>
          </a:prstGeom>
          <a:solidFill>
            <a:srgbClr val="021E2E"/>
          </a:solidFill>
          <a:ln>
            <a:noFill/>
          </a:ln>
        </p:spPr>
        <p:style>
          <a:lnRef idx="1">
            <a:schemeClr val="accent1"/>
          </a:lnRef>
          <a:fillRef idx="3">
            <a:schemeClr val="accent1"/>
          </a:fillRef>
          <a:effectRef idx="2">
            <a:schemeClr val="accent1"/>
          </a:effectRef>
          <a:fontRef idx="minor">
            <a:schemeClr val="lt1"/>
          </a:fontRef>
        </p:style>
        <p:txBody>
          <a:bodyPr lIns="91433" tIns="45717" rIns="91433" bIns="45717" rtlCol="0" anchor="ctr"/>
          <a:lstStyle/>
          <a:p>
            <a:pPr algn="ctr"/>
            <a:endParaRPr lang="en-IE" dirty="0"/>
          </a:p>
        </p:txBody>
      </p:sp>
      <p:pic>
        <p:nvPicPr>
          <p:cNvPr id="7" name="Picture 6" descr="instituteLGE.jpg"/>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0798309" y="5358634"/>
            <a:ext cx="854848" cy="865624"/>
          </a:xfrm>
          <a:prstGeom prst="rect">
            <a:avLst/>
          </a:prstGeom>
          <a:ln w="38100">
            <a:solidFill>
              <a:schemeClr val="bg1"/>
            </a:solidFill>
            <a:miter lim="800000"/>
          </a:ln>
        </p:spPr>
      </p:pic>
      <p:sp>
        <p:nvSpPr>
          <p:cNvPr id="3" name="TextBox 2"/>
          <p:cNvSpPr txBox="1"/>
          <p:nvPr/>
        </p:nvSpPr>
        <p:spPr>
          <a:xfrm>
            <a:off x="1187358" y="535905"/>
            <a:ext cx="9683842" cy="646325"/>
          </a:xfrm>
          <a:prstGeom prst="rect">
            <a:avLst/>
          </a:prstGeom>
          <a:noFill/>
        </p:spPr>
        <p:txBody>
          <a:bodyPr wrap="square" lIns="91433" tIns="45717" rIns="91433" bIns="45717" rtlCol="0">
            <a:spAutoFit/>
          </a:bodyPr>
          <a:lstStyle/>
          <a:p>
            <a:r>
              <a:rPr lang="en-IE" sz="3600" dirty="0" smtClean="0">
                <a:solidFill>
                  <a:srgbClr val="7F7F7F"/>
                </a:solidFill>
                <a:latin typeface="Century Gothic"/>
                <a:cs typeface="Century Gothic"/>
              </a:rPr>
              <a:t>Understanding our Environment</a:t>
            </a:r>
            <a:endParaRPr lang="en-IE" sz="3600" dirty="0">
              <a:solidFill>
                <a:srgbClr val="7F7F7F"/>
              </a:solidFill>
              <a:latin typeface="Century Gothic"/>
              <a:cs typeface="Century Gothic"/>
            </a:endParaRPr>
          </a:p>
        </p:txBody>
      </p:sp>
      <p:sp>
        <p:nvSpPr>
          <p:cNvPr id="4" name="TextBox 3"/>
          <p:cNvSpPr txBox="1"/>
          <p:nvPr/>
        </p:nvSpPr>
        <p:spPr>
          <a:xfrm>
            <a:off x="5234226" y="6620916"/>
            <a:ext cx="1723549" cy="215444"/>
          </a:xfrm>
          <a:prstGeom prst="rect">
            <a:avLst/>
          </a:prstGeom>
          <a:noFill/>
        </p:spPr>
        <p:txBody>
          <a:bodyPr wrap="none" rtlCol="0">
            <a:spAutoFit/>
          </a:bodyPr>
          <a:lstStyle/>
          <a:p>
            <a:r>
              <a:rPr lang="en-US" sz="800" dirty="0" smtClean="0">
                <a:solidFill>
                  <a:srgbClr val="FFFFFF"/>
                </a:solidFill>
              </a:rPr>
              <a:t> </a:t>
            </a:r>
            <a:r>
              <a:rPr lang="en-US" sz="800" dirty="0" smtClean="0">
                <a:solidFill>
                  <a:schemeClr val="bg1">
                    <a:lumMod val="50000"/>
                  </a:schemeClr>
                </a:solidFill>
              </a:rPr>
              <a:t>© Copyright MBA Global AML 2017</a:t>
            </a:r>
            <a:endParaRPr lang="en-US" sz="800" dirty="0">
              <a:solidFill>
                <a:schemeClr val="bg1">
                  <a:lumMod val="50000"/>
                </a:schemeClr>
              </a:solidFill>
            </a:endParaRPr>
          </a:p>
        </p:txBody>
      </p:sp>
      <p:sp>
        <p:nvSpPr>
          <p:cNvPr id="8" name="TextBox 7"/>
          <p:cNvSpPr txBox="1"/>
          <p:nvPr/>
        </p:nvSpPr>
        <p:spPr>
          <a:xfrm>
            <a:off x="1233339" y="1320789"/>
            <a:ext cx="10332127" cy="3656379"/>
          </a:xfrm>
          <a:prstGeom prst="rect">
            <a:avLst/>
          </a:prstGeom>
          <a:noFill/>
        </p:spPr>
        <p:txBody>
          <a:bodyPr wrap="square" lIns="91433" tIns="45717" rIns="91433" bIns="45717" rtlCol="0">
            <a:spAutoFit/>
          </a:bodyPr>
          <a:lstStyle/>
          <a:p>
            <a:pPr>
              <a:lnSpc>
                <a:spcPct val="120000"/>
              </a:lnSpc>
            </a:pPr>
            <a:r>
              <a:rPr lang="en-US" sz="2200" dirty="0" smtClean="0">
                <a:solidFill>
                  <a:schemeClr val="bg1">
                    <a:lumMod val="50000"/>
                  </a:schemeClr>
                </a:solidFill>
                <a:latin typeface="Century Gothic"/>
                <a:cs typeface="Century Gothic"/>
              </a:rPr>
              <a:t>Marketing planning and decision making takes account of a range of influencing factors in both the macro and micro environments that can impact the company’s fortunes. </a:t>
            </a:r>
          </a:p>
          <a:p>
            <a:pPr>
              <a:lnSpc>
                <a:spcPct val="120000"/>
              </a:lnSpc>
            </a:pPr>
            <a:endParaRPr lang="en-US" sz="2200" dirty="0">
              <a:solidFill>
                <a:schemeClr val="bg1">
                  <a:lumMod val="50000"/>
                </a:schemeClr>
              </a:solidFill>
              <a:latin typeface="Century Gothic"/>
              <a:cs typeface="Century Gothic"/>
            </a:endParaRPr>
          </a:p>
          <a:p>
            <a:r>
              <a:rPr lang="en-US" sz="2200" dirty="0" smtClean="0">
                <a:solidFill>
                  <a:schemeClr val="bg1">
                    <a:lumMod val="50000"/>
                  </a:schemeClr>
                </a:solidFill>
                <a:latin typeface="Century Gothic"/>
                <a:cs typeface="Century Gothic"/>
              </a:rPr>
              <a:t>In the macro-environment these can include:</a:t>
            </a:r>
          </a:p>
          <a:p>
            <a:pPr marL="342900" indent="-342900">
              <a:lnSpc>
                <a:spcPct val="80000"/>
              </a:lnSpc>
              <a:buFont typeface="Arial"/>
              <a:buChar char="•"/>
            </a:pPr>
            <a:r>
              <a:rPr lang="en-US" sz="2200" dirty="0" smtClean="0">
                <a:solidFill>
                  <a:schemeClr val="bg1">
                    <a:lumMod val="50000"/>
                  </a:schemeClr>
                </a:solidFill>
                <a:latin typeface="Century Gothic"/>
                <a:cs typeface="Century Gothic"/>
              </a:rPr>
              <a:t>The economy</a:t>
            </a:r>
          </a:p>
          <a:p>
            <a:pPr marL="342900" indent="-342900">
              <a:lnSpc>
                <a:spcPct val="80000"/>
              </a:lnSpc>
              <a:buFont typeface="Arial"/>
              <a:buChar char="•"/>
            </a:pPr>
            <a:r>
              <a:rPr lang="en-US" sz="2200" dirty="0" smtClean="0">
                <a:solidFill>
                  <a:schemeClr val="bg1">
                    <a:lumMod val="50000"/>
                  </a:schemeClr>
                </a:solidFill>
                <a:latin typeface="Century Gothic"/>
                <a:cs typeface="Century Gothic"/>
              </a:rPr>
              <a:t>Demographics </a:t>
            </a:r>
          </a:p>
          <a:p>
            <a:pPr marL="342900" indent="-342900">
              <a:lnSpc>
                <a:spcPct val="80000"/>
              </a:lnSpc>
              <a:buFont typeface="Arial"/>
              <a:buChar char="•"/>
            </a:pPr>
            <a:r>
              <a:rPr lang="en-US" sz="2200" dirty="0" smtClean="0">
                <a:solidFill>
                  <a:schemeClr val="bg1">
                    <a:lumMod val="50000"/>
                  </a:schemeClr>
                </a:solidFill>
                <a:latin typeface="Century Gothic"/>
                <a:cs typeface="Century Gothic"/>
              </a:rPr>
              <a:t>Market conditions</a:t>
            </a:r>
          </a:p>
          <a:p>
            <a:pPr marL="342900" indent="-342900">
              <a:lnSpc>
                <a:spcPct val="80000"/>
              </a:lnSpc>
              <a:buFont typeface="Arial"/>
              <a:buChar char="•"/>
            </a:pPr>
            <a:r>
              <a:rPr lang="en-US" sz="2200" dirty="0" smtClean="0">
                <a:solidFill>
                  <a:schemeClr val="bg1">
                    <a:lumMod val="50000"/>
                  </a:schemeClr>
                </a:solidFill>
                <a:latin typeface="Century Gothic"/>
                <a:cs typeface="Century Gothic"/>
              </a:rPr>
              <a:t>Size of the potential market place</a:t>
            </a:r>
          </a:p>
          <a:p>
            <a:pPr marL="342900" indent="-342900">
              <a:lnSpc>
                <a:spcPct val="80000"/>
              </a:lnSpc>
              <a:buFont typeface="Arial"/>
              <a:buChar char="•"/>
            </a:pPr>
            <a:r>
              <a:rPr lang="en-US" sz="2200" dirty="0" smtClean="0">
                <a:solidFill>
                  <a:schemeClr val="bg1">
                    <a:lumMod val="50000"/>
                  </a:schemeClr>
                </a:solidFill>
                <a:latin typeface="Century Gothic"/>
                <a:cs typeface="Century Gothic"/>
              </a:rPr>
              <a:t>Financial and regulatory </a:t>
            </a:r>
          </a:p>
          <a:p>
            <a:endParaRPr lang="en-US" sz="1600" dirty="0">
              <a:solidFill>
                <a:schemeClr val="bg1">
                  <a:lumMod val="50000"/>
                </a:schemeClr>
              </a:solidFill>
              <a:latin typeface="Arial"/>
              <a:cs typeface="Arial"/>
            </a:endParaRPr>
          </a:p>
        </p:txBody>
      </p:sp>
    </p:spTree>
    <p:custDataLst>
      <p:tags r:id="rId1"/>
    </p:custDataLst>
    <p:extLst>
      <p:ext uri="{BB962C8B-B14F-4D97-AF65-F5344CB8AC3E}">
        <p14:creationId xmlns:p14="http://schemas.microsoft.com/office/powerpoint/2010/main" val="623615661"/>
      </p:ext>
    </p:extLst>
  </p:cSld>
  <p:clrMapOvr>
    <a:masterClrMapping/>
  </p:clrMapOvr>
  <mc:AlternateContent xmlns:mc="http://schemas.openxmlformats.org/markup-compatibility/2006" xmlns:p14="http://schemas.microsoft.com/office/powerpoint/2010/main">
    <mc:Choice Requires="p14">
      <p:transition spd="med" p14:dur="700" advTm="30276">
        <p:fade/>
      </p:transition>
    </mc:Choice>
    <mc:Fallback xmlns="">
      <p:transition spd="med" advTm="30276">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xEl>
                                              <p:pRg st="2" end="2"/>
                                            </p:txEl>
                                          </p:spTgt>
                                        </p:tgtEl>
                                        <p:attrNameLst>
                                          <p:attrName>style.visibility</p:attrName>
                                        </p:attrNameLst>
                                      </p:cBhvr>
                                      <p:to>
                                        <p:strVal val="visible"/>
                                      </p:to>
                                    </p:set>
                                    <p:animEffect transition="in" filter="fade">
                                      <p:cBhvr>
                                        <p:cTn id="12" dur="500"/>
                                        <p:tgtEl>
                                          <p:spTgt spid="8">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
                                            <p:txEl>
                                              <p:pRg st="3" end="3"/>
                                            </p:txEl>
                                          </p:spTgt>
                                        </p:tgtEl>
                                        <p:attrNameLst>
                                          <p:attrName>style.visibility</p:attrName>
                                        </p:attrNameLst>
                                      </p:cBhvr>
                                      <p:to>
                                        <p:strVal val="visible"/>
                                      </p:to>
                                    </p:set>
                                    <p:animEffect transition="in" filter="fade">
                                      <p:cBhvr>
                                        <p:cTn id="17" dur="500"/>
                                        <p:tgtEl>
                                          <p:spTgt spid="8">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
                                            <p:txEl>
                                              <p:pRg st="4" end="4"/>
                                            </p:txEl>
                                          </p:spTgt>
                                        </p:tgtEl>
                                        <p:attrNameLst>
                                          <p:attrName>style.visibility</p:attrName>
                                        </p:attrNameLst>
                                      </p:cBhvr>
                                      <p:to>
                                        <p:strVal val="visible"/>
                                      </p:to>
                                    </p:set>
                                    <p:animEffect transition="in" filter="fade">
                                      <p:cBhvr>
                                        <p:cTn id="22" dur="500"/>
                                        <p:tgtEl>
                                          <p:spTgt spid="8">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8">
                                            <p:txEl>
                                              <p:pRg st="5" end="5"/>
                                            </p:txEl>
                                          </p:spTgt>
                                        </p:tgtEl>
                                        <p:attrNameLst>
                                          <p:attrName>style.visibility</p:attrName>
                                        </p:attrNameLst>
                                      </p:cBhvr>
                                      <p:to>
                                        <p:strVal val="visible"/>
                                      </p:to>
                                    </p:set>
                                    <p:animEffect transition="in" filter="fade">
                                      <p:cBhvr>
                                        <p:cTn id="27" dur="500"/>
                                        <p:tgtEl>
                                          <p:spTgt spid="8">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8">
                                            <p:txEl>
                                              <p:pRg st="6" end="6"/>
                                            </p:txEl>
                                          </p:spTgt>
                                        </p:tgtEl>
                                        <p:attrNameLst>
                                          <p:attrName>style.visibility</p:attrName>
                                        </p:attrNameLst>
                                      </p:cBhvr>
                                      <p:to>
                                        <p:strVal val="visible"/>
                                      </p:to>
                                    </p:set>
                                    <p:animEffect transition="in" filter="fade">
                                      <p:cBhvr>
                                        <p:cTn id="32" dur="500"/>
                                        <p:tgtEl>
                                          <p:spTgt spid="8">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8">
                                            <p:txEl>
                                              <p:pRg st="7" end="7"/>
                                            </p:txEl>
                                          </p:spTgt>
                                        </p:tgtEl>
                                        <p:attrNameLst>
                                          <p:attrName>style.visibility</p:attrName>
                                        </p:attrNameLst>
                                      </p:cBhvr>
                                      <p:to>
                                        <p:strVal val="visible"/>
                                      </p:to>
                                    </p:set>
                                    <p:animEffect transition="in" filter="fade">
                                      <p:cBhvr>
                                        <p:cTn id="37" dur="500"/>
                                        <p:tgtEl>
                                          <p:spTgt spid="8">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5976130"/>
            <a:ext cx="12192000" cy="663678"/>
          </a:xfrm>
          <a:prstGeom prst="rect">
            <a:avLst/>
          </a:prstGeom>
          <a:solidFill>
            <a:srgbClr val="021E2E"/>
          </a:solidFill>
          <a:ln>
            <a:noFill/>
          </a:ln>
        </p:spPr>
        <p:style>
          <a:lnRef idx="1">
            <a:schemeClr val="accent1"/>
          </a:lnRef>
          <a:fillRef idx="3">
            <a:schemeClr val="accent1"/>
          </a:fillRef>
          <a:effectRef idx="2">
            <a:schemeClr val="accent1"/>
          </a:effectRef>
          <a:fontRef idx="minor">
            <a:schemeClr val="lt1"/>
          </a:fontRef>
        </p:style>
        <p:txBody>
          <a:bodyPr lIns="91433" tIns="45717" rIns="91433" bIns="45717" rtlCol="0" anchor="ctr"/>
          <a:lstStyle/>
          <a:p>
            <a:pPr algn="ctr"/>
            <a:endParaRPr lang="en-IE" dirty="0"/>
          </a:p>
        </p:txBody>
      </p:sp>
      <p:pic>
        <p:nvPicPr>
          <p:cNvPr id="7" name="Picture 6" descr="instituteLGE.jpg"/>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0798309" y="5358634"/>
            <a:ext cx="854848" cy="865624"/>
          </a:xfrm>
          <a:prstGeom prst="rect">
            <a:avLst/>
          </a:prstGeom>
          <a:ln w="38100">
            <a:solidFill>
              <a:schemeClr val="bg1"/>
            </a:solidFill>
            <a:miter lim="800000"/>
          </a:ln>
        </p:spPr>
      </p:pic>
      <p:sp>
        <p:nvSpPr>
          <p:cNvPr id="3" name="TextBox 2"/>
          <p:cNvSpPr txBox="1"/>
          <p:nvPr/>
        </p:nvSpPr>
        <p:spPr>
          <a:xfrm>
            <a:off x="1187358" y="535905"/>
            <a:ext cx="9683842" cy="646325"/>
          </a:xfrm>
          <a:prstGeom prst="rect">
            <a:avLst/>
          </a:prstGeom>
          <a:noFill/>
        </p:spPr>
        <p:txBody>
          <a:bodyPr wrap="square" lIns="91433" tIns="45717" rIns="91433" bIns="45717" rtlCol="0">
            <a:spAutoFit/>
          </a:bodyPr>
          <a:lstStyle/>
          <a:p>
            <a:r>
              <a:rPr lang="en-IE" sz="3600" dirty="0" smtClean="0">
                <a:solidFill>
                  <a:srgbClr val="7F7F7F"/>
                </a:solidFill>
                <a:latin typeface="Century Gothic"/>
                <a:cs typeface="Century Gothic"/>
              </a:rPr>
              <a:t>Understanding our Macro Environment</a:t>
            </a:r>
            <a:endParaRPr lang="en-IE" sz="3600" dirty="0">
              <a:solidFill>
                <a:srgbClr val="7F7F7F"/>
              </a:solidFill>
              <a:latin typeface="Century Gothic"/>
              <a:cs typeface="Century Gothic"/>
            </a:endParaRPr>
          </a:p>
        </p:txBody>
      </p:sp>
      <p:sp>
        <p:nvSpPr>
          <p:cNvPr id="4" name="TextBox 3"/>
          <p:cNvSpPr txBox="1"/>
          <p:nvPr/>
        </p:nvSpPr>
        <p:spPr>
          <a:xfrm>
            <a:off x="5234226" y="6620916"/>
            <a:ext cx="1723549" cy="215444"/>
          </a:xfrm>
          <a:prstGeom prst="rect">
            <a:avLst/>
          </a:prstGeom>
          <a:noFill/>
        </p:spPr>
        <p:txBody>
          <a:bodyPr wrap="none" rtlCol="0">
            <a:spAutoFit/>
          </a:bodyPr>
          <a:lstStyle/>
          <a:p>
            <a:r>
              <a:rPr lang="en-US" sz="800" dirty="0" smtClean="0">
                <a:solidFill>
                  <a:srgbClr val="FFFFFF"/>
                </a:solidFill>
              </a:rPr>
              <a:t> </a:t>
            </a:r>
            <a:r>
              <a:rPr lang="en-US" sz="800" dirty="0" smtClean="0">
                <a:solidFill>
                  <a:schemeClr val="bg1">
                    <a:lumMod val="50000"/>
                  </a:schemeClr>
                </a:solidFill>
              </a:rPr>
              <a:t>© Copyright MBA Global AML 2017</a:t>
            </a:r>
            <a:endParaRPr lang="en-US" sz="800" dirty="0">
              <a:solidFill>
                <a:schemeClr val="bg1">
                  <a:lumMod val="50000"/>
                </a:schemeClr>
              </a:solidFill>
            </a:endParaRPr>
          </a:p>
        </p:txBody>
      </p:sp>
      <p:sp>
        <p:nvSpPr>
          <p:cNvPr id="8" name="TextBox 7"/>
          <p:cNvSpPr txBox="1"/>
          <p:nvPr/>
        </p:nvSpPr>
        <p:spPr>
          <a:xfrm>
            <a:off x="1233339" y="1320789"/>
            <a:ext cx="10332127" cy="4657679"/>
          </a:xfrm>
          <a:prstGeom prst="rect">
            <a:avLst/>
          </a:prstGeom>
          <a:noFill/>
        </p:spPr>
        <p:txBody>
          <a:bodyPr wrap="square" lIns="91433" tIns="45717" rIns="91433" bIns="45717" rtlCol="0">
            <a:spAutoFit/>
          </a:bodyPr>
          <a:lstStyle/>
          <a:p>
            <a:pPr>
              <a:lnSpc>
                <a:spcPct val="110000"/>
              </a:lnSpc>
            </a:pPr>
            <a:r>
              <a:rPr lang="en-US" sz="2000" dirty="0" smtClean="0">
                <a:solidFill>
                  <a:schemeClr val="bg1">
                    <a:lumMod val="50000"/>
                  </a:schemeClr>
                </a:solidFill>
                <a:latin typeface="Century Gothic"/>
                <a:cs typeface="Century Gothic"/>
              </a:rPr>
              <a:t>Demographics: population size and changes, age profiles, education level, cultural diversity and social changes.</a:t>
            </a:r>
          </a:p>
          <a:p>
            <a:pPr>
              <a:lnSpc>
                <a:spcPct val="110000"/>
              </a:lnSpc>
            </a:pPr>
            <a:endParaRPr lang="en-US" sz="2000" dirty="0" smtClean="0">
              <a:solidFill>
                <a:schemeClr val="bg1">
                  <a:lumMod val="50000"/>
                </a:schemeClr>
              </a:solidFill>
              <a:latin typeface="Century Gothic"/>
              <a:cs typeface="Century Gothic"/>
            </a:endParaRPr>
          </a:p>
          <a:p>
            <a:pPr>
              <a:lnSpc>
                <a:spcPct val="110000"/>
              </a:lnSpc>
            </a:pPr>
            <a:r>
              <a:rPr lang="en-US" sz="2000" dirty="0" smtClean="0">
                <a:solidFill>
                  <a:schemeClr val="bg1">
                    <a:lumMod val="50000"/>
                  </a:schemeClr>
                </a:solidFill>
                <a:latin typeface="Century Gothic"/>
                <a:cs typeface="Century Gothic"/>
              </a:rPr>
              <a:t>Size of the potential market place: Is there potential for a significant volume of sales</a:t>
            </a:r>
          </a:p>
          <a:p>
            <a:pPr>
              <a:lnSpc>
                <a:spcPct val="110000"/>
              </a:lnSpc>
            </a:pPr>
            <a:endParaRPr lang="en-US" sz="2000" dirty="0">
              <a:solidFill>
                <a:schemeClr val="bg1">
                  <a:lumMod val="50000"/>
                </a:schemeClr>
              </a:solidFill>
              <a:latin typeface="Century Gothic"/>
              <a:cs typeface="Century Gothic"/>
            </a:endParaRPr>
          </a:p>
          <a:p>
            <a:pPr>
              <a:lnSpc>
                <a:spcPct val="110000"/>
              </a:lnSpc>
            </a:pPr>
            <a:r>
              <a:rPr lang="en-US" sz="2000" dirty="0">
                <a:solidFill>
                  <a:schemeClr val="bg1">
                    <a:lumMod val="50000"/>
                  </a:schemeClr>
                </a:solidFill>
                <a:latin typeface="Century Gothic"/>
                <a:cs typeface="Century Gothic"/>
              </a:rPr>
              <a:t>The economy: is it healthy and growing or is it challenged and slowing</a:t>
            </a:r>
            <a:r>
              <a:rPr lang="en-US" sz="2000" dirty="0">
                <a:solidFill>
                  <a:schemeClr val="bg1">
                    <a:lumMod val="50000"/>
                  </a:schemeClr>
                </a:solidFill>
                <a:latin typeface="Arial"/>
                <a:cs typeface="Arial"/>
              </a:rPr>
              <a:t>?</a:t>
            </a:r>
          </a:p>
          <a:p>
            <a:pPr>
              <a:lnSpc>
                <a:spcPct val="110000"/>
              </a:lnSpc>
            </a:pPr>
            <a:endParaRPr lang="en-US" sz="2000" dirty="0" smtClean="0">
              <a:solidFill>
                <a:schemeClr val="bg1">
                  <a:lumMod val="50000"/>
                </a:schemeClr>
              </a:solidFill>
              <a:latin typeface="Century Gothic"/>
              <a:cs typeface="Century Gothic"/>
            </a:endParaRPr>
          </a:p>
          <a:p>
            <a:pPr>
              <a:lnSpc>
                <a:spcPct val="110000"/>
              </a:lnSpc>
            </a:pPr>
            <a:r>
              <a:rPr lang="en-US" sz="2000" dirty="0" smtClean="0">
                <a:solidFill>
                  <a:schemeClr val="bg1">
                    <a:lumMod val="50000"/>
                  </a:schemeClr>
                </a:solidFill>
                <a:latin typeface="Century Gothic"/>
                <a:cs typeface="Century Gothic"/>
              </a:rPr>
              <a:t>Natural Environment: Availability of raw materials, Energy cost trends, Population growth, Government policy and management of natural resources</a:t>
            </a:r>
          </a:p>
          <a:p>
            <a:pPr>
              <a:lnSpc>
                <a:spcPct val="110000"/>
              </a:lnSpc>
            </a:pPr>
            <a:endParaRPr lang="en-US" sz="2000" dirty="0">
              <a:solidFill>
                <a:schemeClr val="bg1">
                  <a:lumMod val="50000"/>
                </a:schemeClr>
              </a:solidFill>
              <a:latin typeface="Century Gothic"/>
              <a:cs typeface="Century Gothic"/>
            </a:endParaRPr>
          </a:p>
          <a:p>
            <a:pPr>
              <a:lnSpc>
                <a:spcPct val="110000"/>
              </a:lnSpc>
            </a:pPr>
            <a:r>
              <a:rPr lang="en-US" sz="2000" dirty="0" smtClean="0">
                <a:solidFill>
                  <a:schemeClr val="bg1">
                    <a:lumMod val="50000"/>
                  </a:schemeClr>
                </a:solidFill>
                <a:latin typeface="Century Gothic"/>
                <a:cs typeface="Century Gothic"/>
              </a:rPr>
              <a:t>Political, Legal and Technological changes</a:t>
            </a:r>
          </a:p>
          <a:p>
            <a:pPr>
              <a:lnSpc>
                <a:spcPct val="90000"/>
              </a:lnSpc>
            </a:pPr>
            <a:endParaRPr lang="en-US" sz="2000" dirty="0" smtClean="0">
              <a:solidFill>
                <a:schemeClr val="bg1">
                  <a:lumMod val="50000"/>
                </a:schemeClr>
              </a:solidFill>
              <a:latin typeface="Century Gothic"/>
              <a:cs typeface="Century Gothic"/>
            </a:endParaRPr>
          </a:p>
          <a:p>
            <a:endParaRPr lang="en-US" sz="1600" dirty="0">
              <a:solidFill>
                <a:schemeClr val="bg1">
                  <a:lumMod val="50000"/>
                </a:schemeClr>
              </a:solidFill>
              <a:latin typeface="Arial"/>
              <a:cs typeface="Arial"/>
            </a:endParaRPr>
          </a:p>
        </p:txBody>
      </p:sp>
    </p:spTree>
    <p:custDataLst>
      <p:tags r:id="rId1"/>
    </p:custDataLst>
    <p:extLst>
      <p:ext uri="{BB962C8B-B14F-4D97-AF65-F5344CB8AC3E}">
        <p14:creationId xmlns:p14="http://schemas.microsoft.com/office/powerpoint/2010/main" val="3332024430"/>
      </p:ext>
    </p:extLst>
  </p:cSld>
  <p:clrMapOvr>
    <a:masterClrMapping/>
  </p:clrMapOvr>
  <mc:AlternateContent xmlns:mc="http://schemas.openxmlformats.org/markup-compatibility/2006" xmlns:p14="http://schemas.microsoft.com/office/powerpoint/2010/main">
    <mc:Choice Requires="p14">
      <p:transition spd="med" p14:dur="700" advTm="30276">
        <p:fade/>
      </p:transition>
    </mc:Choice>
    <mc:Fallback xmlns="">
      <p:transition spd="med" advTm="30276">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xEl>
                                              <p:pRg st="2" end="2"/>
                                            </p:txEl>
                                          </p:spTgt>
                                        </p:tgtEl>
                                        <p:attrNameLst>
                                          <p:attrName>style.visibility</p:attrName>
                                        </p:attrNameLst>
                                      </p:cBhvr>
                                      <p:to>
                                        <p:strVal val="visible"/>
                                      </p:to>
                                    </p:set>
                                    <p:animEffect transition="in" filter="fade">
                                      <p:cBhvr>
                                        <p:cTn id="12" dur="500"/>
                                        <p:tgtEl>
                                          <p:spTgt spid="8">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
                                            <p:txEl>
                                              <p:pRg st="4" end="4"/>
                                            </p:txEl>
                                          </p:spTgt>
                                        </p:tgtEl>
                                        <p:attrNameLst>
                                          <p:attrName>style.visibility</p:attrName>
                                        </p:attrNameLst>
                                      </p:cBhvr>
                                      <p:to>
                                        <p:strVal val="visible"/>
                                      </p:to>
                                    </p:set>
                                    <p:animEffect transition="in" filter="fade">
                                      <p:cBhvr>
                                        <p:cTn id="17" dur="500"/>
                                        <p:tgtEl>
                                          <p:spTgt spid="8">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
                                            <p:txEl>
                                              <p:pRg st="6" end="6"/>
                                            </p:txEl>
                                          </p:spTgt>
                                        </p:tgtEl>
                                        <p:attrNameLst>
                                          <p:attrName>style.visibility</p:attrName>
                                        </p:attrNameLst>
                                      </p:cBhvr>
                                      <p:to>
                                        <p:strVal val="visible"/>
                                      </p:to>
                                    </p:set>
                                    <p:animEffect transition="in" filter="fade">
                                      <p:cBhvr>
                                        <p:cTn id="22" dur="500"/>
                                        <p:tgtEl>
                                          <p:spTgt spid="8">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8">
                                            <p:txEl>
                                              <p:pRg st="8" end="8"/>
                                            </p:txEl>
                                          </p:spTgt>
                                        </p:tgtEl>
                                        <p:attrNameLst>
                                          <p:attrName>style.visibility</p:attrName>
                                        </p:attrNameLst>
                                      </p:cBhvr>
                                      <p:to>
                                        <p:strVal val="visible"/>
                                      </p:to>
                                    </p:set>
                                    <p:animEffect transition="in" filter="fade">
                                      <p:cBhvr>
                                        <p:cTn id="27" dur="500"/>
                                        <p:tgtEl>
                                          <p:spTgt spid="8">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5976130"/>
            <a:ext cx="12192000" cy="663678"/>
          </a:xfrm>
          <a:prstGeom prst="rect">
            <a:avLst/>
          </a:prstGeom>
          <a:solidFill>
            <a:srgbClr val="021E2E"/>
          </a:solidFill>
          <a:ln>
            <a:noFill/>
          </a:ln>
        </p:spPr>
        <p:style>
          <a:lnRef idx="1">
            <a:schemeClr val="accent1"/>
          </a:lnRef>
          <a:fillRef idx="3">
            <a:schemeClr val="accent1"/>
          </a:fillRef>
          <a:effectRef idx="2">
            <a:schemeClr val="accent1"/>
          </a:effectRef>
          <a:fontRef idx="minor">
            <a:schemeClr val="lt1"/>
          </a:fontRef>
        </p:style>
        <p:txBody>
          <a:bodyPr lIns="91433" tIns="45717" rIns="91433" bIns="45717" rtlCol="0" anchor="ctr"/>
          <a:lstStyle/>
          <a:p>
            <a:pPr algn="ctr"/>
            <a:endParaRPr lang="en-IE" dirty="0"/>
          </a:p>
        </p:txBody>
      </p:sp>
      <p:pic>
        <p:nvPicPr>
          <p:cNvPr id="7" name="Picture 6" descr="instituteLGE.jpg"/>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0798309" y="5358634"/>
            <a:ext cx="854848" cy="865624"/>
          </a:xfrm>
          <a:prstGeom prst="rect">
            <a:avLst/>
          </a:prstGeom>
          <a:ln w="38100">
            <a:solidFill>
              <a:schemeClr val="bg1"/>
            </a:solidFill>
            <a:miter lim="800000"/>
          </a:ln>
        </p:spPr>
      </p:pic>
      <p:sp>
        <p:nvSpPr>
          <p:cNvPr id="3" name="TextBox 2"/>
          <p:cNvSpPr txBox="1"/>
          <p:nvPr/>
        </p:nvSpPr>
        <p:spPr>
          <a:xfrm>
            <a:off x="1187358" y="535905"/>
            <a:ext cx="9683842" cy="646325"/>
          </a:xfrm>
          <a:prstGeom prst="rect">
            <a:avLst/>
          </a:prstGeom>
          <a:noFill/>
        </p:spPr>
        <p:txBody>
          <a:bodyPr wrap="square" lIns="91433" tIns="45717" rIns="91433" bIns="45717" rtlCol="0">
            <a:spAutoFit/>
          </a:bodyPr>
          <a:lstStyle/>
          <a:p>
            <a:r>
              <a:rPr lang="en-IE" sz="3600" dirty="0" smtClean="0">
                <a:solidFill>
                  <a:srgbClr val="7F7F7F"/>
                </a:solidFill>
                <a:latin typeface="Century Gothic"/>
                <a:cs typeface="Century Gothic"/>
              </a:rPr>
              <a:t>Understanding our Micro Environment</a:t>
            </a:r>
            <a:endParaRPr lang="en-IE" sz="3600" dirty="0">
              <a:solidFill>
                <a:srgbClr val="7F7F7F"/>
              </a:solidFill>
              <a:latin typeface="Century Gothic"/>
              <a:cs typeface="Century Gothic"/>
            </a:endParaRPr>
          </a:p>
        </p:txBody>
      </p:sp>
      <p:sp>
        <p:nvSpPr>
          <p:cNvPr id="4" name="TextBox 3"/>
          <p:cNvSpPr txBox="1"/>
          <p:nvPr/>
        </p:nvSpPr>
        <p:spPr>
          <a:xfrm>
            <a:off x="5234226" y="6620916"/>
            <a:ext cx="1723549" cy="215444"/>
          </a:xfrm>
          <a:prstGeom prst="rect">
            <a:avLst/>
          </a:prstGeom>
          <a:noFill/>
        </p:spPr>
        <p:txBody>
          <a:bodyPr wrap="none" rtlCol="0">
            <a:spAutoFit/>
          </a:bodyPr>
          <a:lstStyle/>
          <a:p>
            <a:r>
              <a:rPr lang="en-US" sz="800" dirty="0" smtClean="0">
                <a:solidFill>
                  <a:srgbClr val="FFFFFF"/>
                </a:solidFill>
              </a:rPr>
              <a:t> </a:t>
            </a:r>
            <a:r>
              <a:rPr lang="en-US" sz="800" dirty="0" smtClean="0">
                <a:solidFill>
                  <a:schemeClr val="bg1">
                    <a:lumMod val="50000"/>
                  </a:schemeClr>
                </a:solidFill>
              </a:rPr>
              <a:t>© Copyright MBA Global AML 2017</a:t>
            </a:r>
            <a:endParaRPr lang="en-US" sz="800" dirty="0">
              <a:solidFill>
                <a:schemeClr val="bg1">
                  <a:lumMod val="50000"/>
                </a:schemeClr>
              </a:solidFill>
            </a:endParaRPr>
          </a:p>
        </p:txBody>
      </p:sp>
      <p:sp>
        <p:nvSpPr>
          <p:cNvPr id="8" name="TextBox 7"/>
          <p:cNvSpPr txBox="1"/>
          <p:nvPr/>
        </p:nvSpPr>
        <p:spPr>
          <a:xfrm>
            <a:off x="1233339" y="1219191"/>
            <a:ext cx="10332127" cy="4596124"/>
          </a:xfrm>
          <a:prstGeom prst="rect">
            <a:avLst/>
          </a:prstGeom>
          <a:noFill/>
        </p:spPr>
        <p:txBody>
          <a:bodyPr wrap="square" lIns="91433" tIns="45717" rIns="91433" bIns="45717" rtlCol="0">
            <a:spAutoFit/>
          </a:bodyPr>
          <a:lstStyle/>
          <a:p>
            <a:pPr marL="342900" indent="-342900">
              <a:buFont typeface="Arial"/>
              <a:buChar char="•"/>
            </a:pPr>
            <a:r>
              <a:rPr lang="en-US" sz="2000" dirty="0" smtClean="0">
                <a:solidFill>
                  <a:schemeClr val="bg1">
                    <a:lumMod val="50000"/>
                  </a:schemeClr>
                </a:solidFill>
                <a:latin typeface="Century Gothic"/>
                <a:cs typeface="Century Gothic"/>
              </a:rPr>
              <a:t>The company: can </a:t>
            </a:r>
            <a:r>
              <a:rPr lang="en-US" sz="2000" dirty="0">
                <a:solidFill>
                  <a:schemeClr val="bg1">
                    <a:lumMod val="50000"/>
                  </a:schemeClr>
                </a:solidFill>
                <a:latin typeface="Century Gothic"/>
                <a:cs typeface="Century Gothic"/>
              </a:rPr>
              <a:t>the business keep up with demand or will it need more resources and if so, when</a:t>
            </a:r>
            <a:r>
              <a:rPr lang="en-US" sz="2000" dirty="0">
                <a:solidFill>
                  <a:schemeClr val="bg1">
                    <a:lumMod val="50000"/>
                  </a:schemeClr>
                </a:solidFill>
                <a:latin typeface="Arial"/>
                <a:cs typeface="Arial"/>
              </a:rPr>
              <a:t>?</a:t>
            </a:r>
          </a:p>
          <a:p>
            <a:pPr marL="342900" indent="-342900">
              <a:buFont typeface="Arial"/>
              <a:buChar char="•"/>
            </a:pPr>
            <a:endParaRPr lang="en-US" sz="2000" dirty="0" smtClean="0">
              <a:solidFill>
                <a:schemeClr val="bg1">
                  <a:lumMod val="50000"/>
                </a:schemeClr>
              </a:solidFill>
              <a:latin typeface="Century Gothic"/>
              <a:cs typeface="Century Gothic"/>
            </a:endParaRPr>
          </a:p>
          <a:p>
            <a:pPr marL="342900" indent="-342900">
              <a:buFont typeface="Arial"/>
              <a:buChar char="•"/>
            </a:pPr>
            <a:r>
              <a:rPr lang="en-US" sz="2000" dirty="0" smtClean="0">
                <a:solidFill>
                  <a:schemeClr val="bg1">
                    <a:lumMod val="50000"/>
                  </a:schemeClr>
                </a:solidFill>
                <a:latin typeface="Century Gothic"/>
                <a:cs typeface="Century Gothic"/>
              </a:rPr>
              <a:t>Suppliers: the quality and reliability of suppliers can affect a company’s ability to serve its customers.</a:t>
            </a:r>
          </a:p>
          <a:p>
            <a:pPr marL="342900" indent="-342900">
              <a:buFont typeface="Arial"/>
              <a:buChar char="•"/>
            </a:pPr>
            <a:endParaRPr lang="en-US" sz="2000" dirty="0">
              <a:solidFill>
                <a:schemeClr val="bg1">
                  <a:lumMod val="50000"/>
                </a:schemeClr>
              </a:solidFill>
              <a:latin typeface="Arial"/>
              <a:cs typeface="Arial"/>
            </a:endParaRPr>
          </a:p>
          <a:p>
            <a:pPr marL="342900" indent="-342900">
              <a:buFont typeface="Arial"/>
              <a:buChar char="•"/>
            </a:pPr>
            <a:r>
              <a:rPr lang="en-US" sz="2000" dirty="0" smtClean="0">
                <a:solidFill>
                  <a:schemeClr val="bg1">
                    <a:lumMod val="50000"/>
                  </a:schemeClr>
                </a:solidFill>
                <a:latin typeface="Century Gothic"/>
                <a:cs typeface="Century Gothic"/>
              </a:rPr>
              <a:t>Customers and </a:t>
            </a:r>
            <a:r>
              <a:rPr lang="en-US" sz="2000" dirty="0">
                <a:solidFill>
                  <a:schemeClr val="bg1">
                    <a:lumMod val="50000"/>
                  </a:schemeClr>
                </a:solidFill>
                <a:latin typeface="Century Gothic"/>
                <a:cs typeface="Century Gothic"/>
              </a:rPr>
              <a:t>Scalability: </a:t>
            </a:r>
            <a:r>
              <a:rPr lang="en-US" sz="2000" dirty="0" smtClean="0">
                <a:solidFill>
                  <a:schemeClr val="bg1">
                    <a:lumMod val="50000"/>
                  </a:schemeClr>
                </a:solidFill>
                <a:latin typeface="Century Gothic"/>
                <a:cs typeface="Century Gothic"/>
              </a:rPr>
              <a:t>does </a:t>
            </a:r>
            <a:r>
              <a:rPr lang="en-US" sz="2000" dirty="0">
                <a:solidFill>
                  <a:schemeClr val="bg1">
                    <a:lumMod val="50000"/>
                  </a:schemeClr>
                </a:solidFill>
                <a:latin typeface="Century Gothic"/>
                <a:cs typeface="Century Gothic"/>
              </a:rPr>
              <a:t>the product or service meet an essential ‘need’, for example a utility such as power or gas. Alternatively, does it fulfill a compelling ‘want’, say an iPhone, or an expensive fashion item</a:t>
            </a:r>
          </a:p>
          <a:p>
            <a:pPr marL="342900" indent="-342900">
              <a:buFont typeface="Arial"/>
              <a:buChar char="•"/>
            </a:pPr>
            <a:endParaRPr lang="en-US" sz="2000" dirty="0">
              <a:solidFill>
                <a:schemeClr val="bg1">
                  <a:lumMod val="50000"/>
                </a:schemeClr>
              </a:solidFill>
              <a:latin typeface="Century Gothic"/>
              <a:cs typeface="Century Gothic"/>
            </a:endParaRPr>
          </a:p>
          <a:p>
            <a:pPr marL="342900" indent="-342900">
              <a:buFont typeface="Arial"/>
              <a:buChar char="•"/>
            </a:pPr>
            <a:r>
              <a:rPr lang="en-US" sz="2000" dirty="0" smtClean="0">
                <a:solidFill>
                  <a:srgbClr val="7F7F7F"/>
                </a:solidFill>
                <a:latin typeface="Century Gothic"/>
                <a:cs typeface="Century Gothic"/>
              </a:rPr>
              <a:t>Competition: are there many or just a few suppliers available to meet the same demand. Are they competing on price, quality, ability to meet demand, widespread availability. What is the comparative strength of the competition</a:t>
            </a:r>
            <a:r>
              <a:rPr lang="en-US" sz="2000" dirty="0" smtClean="0">
                <a:solidFill>
                  <a:srgbClr val="7F7F7F"/>
                </a:solidFill>
                <a:latin typeface="Arial"/>
                <a:cs typeface="Arial"/>
              </a:rPr>
              <a:t>?</a:t>
            </a:r>
            <a:r>
              <a:rPr lang="en-US" sz="2000" dirty="0" smtClean="0">
                <a:solidFill>
                  <a:srgbClr val="7F7F7F"/>
                </a:solidFill>
                <a:latin typeface="Century Gothic"/>
                <a:cs typeface="Century Gothic"/>
              </a:rPr>
              <a:t> </a:t>
            </a:r>
          </a:p>
          <a:p>
            <a:pPr>
              <a:lnSpc>
                <a:spcPct val="90000"/>
              </a:lnSpc>
            </a:pPr>
            <a:endParaRPr lang="en-US" sz="2000" dirty="0" smtClean="0">
              <a:solidFill>
                <a:schemeClr val="bg1">
                  <a:lumMod val="50000"/>
                </a:schemeClr>
              </a:solidFill>
              <a:latin typeface="Century Gothic"/>
              <a:cs typeface="Century Gothic"/>
            </a:endParaRPr>
          </a:p>
          <a:p>
            <a:endParaRPr lang="en-US" sz="1600" dirty="0">
              <a:solidFill>
                <a:schemeClr val="bg1">
                  <a:lumMod val="50000"/>
                </a:schemeClr>
              </a:solidFill>
              <a:latin typeface="Arial"/>
              <a:cs typeface="Arial"/>
            </a:endParaRPr>
          </a:p>
        </p:txBody>
      </p:sp>
    </p:spTree>
    <p:custDataLst>
      <p:tags r:id="rId1"/>
    </p:custDataLst>
    <p:extLst>
      <p:ext uri="{BB962C8B-B14F-4D97-AF65-F5344CB8AC3E}">
        <p14:creationId xmlns:p14="http://schemas.microsoft.com/office/powerpoint/2010/main" val="4075538899"/>
      </p:ext>
    </p:extLst>
  </p:cSld>
  <p:clrMapOvr>
    <a:masterClrMapping/>
  </p:clrMapOvr>
  <mc:AlternateContent xmlns:mc="http://schemas.openxmlformats.org/markup-compatibility/2006" xmlns:p14="http://schemas.microsoft.com/office/powerpoint/2010/main">
    <mc:Choice Requires="p14">
      <p:transition spd="med" p14:dur="700" advTm="30276">
        <p:fade/>
      </p:transition>
    </mc:Choice>
    <mc:Fallback xmlns="">
      <p:transition spd="med" advTm="30276">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xEl>
                                              <p:pRg st="2" end="2"/>
                                            </p:txEl>
                                          </p:spTgt>
                                        </p:tgtEl>
                                        <p:attrNameLst>
                                          <p:attrName>style.visibility</p:attrName>
                                        </p:attrNameLst>
                                      </p:cBhvr>
                                      <p:to>
                                        <p:strVal val="visible"/>
                                      </p:to>
                                    </p:set>
                                    <p:animEffect transition="in" filter="fade">
                                      <p:cBhvr>
                                        <p:cTn id="12" dur="500"/>
                                        <p:tgtEl>
                                          <p:spTgt spid="8">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
                                            <p:txEl>
                                              <p:pRg st="4" end="4"/>
                                            </p:txEl>
                                          </p:spTgt>
                                        </p:tgtEl>
                                        <p:attrNameLst>
                                          <p:attrName>style.visibility</p:attrName>
                                        </p:attrNameLst>
                                      </p:cBhvr>
                                      <p:to>
                                        <p:strVal val="visible"/>
                                      </p:to>
                                    </p:set>
                                    <p:animEffect transition="in" filter="fade">
                                      <p:cBhvr>
                                        <p:cTn id="17" dur="500"/>
                                        <p:tgtEl>
                                          <p:spTgt spid="8">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
                                            <p:txEl>
                                              <p:pRg st="6" end="6"/>
                                            </p:txEl>
                                          </p:spTgt>
                                        </p:tgtEl>
                                        <p:attrNameLst>
                                          <p:attrName>style.visibility</p:attrName>
                                        </p:attrNameLst>
                                      </p:cBhvr>
                                      <p:to>
                                        <p:strVal val="visible"/>
                                      </p:to>
                                    </p:set>
                                    <p:animEffect transition="in" filter="fade">
                                      <p:cBhvr>
                                        <p:cTn id="22" dur="500"/>
                                        <p:tgtEl>
                                          <p:spTgt spid="8">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5976130"/>
            <a:ext cx="12192000" cy="663678"/>
          </a:xfrm>
          <a:prstGeom prst="rect">
            <a:avLst/>
          </a:prstGeom>
          <a:solidFill>
            <a:srgbClr val="021E2E"/>
          </a:solidFill>
          <a:ln>
            <a:noFill/>
          </a:ln>
        </p:spPr>
        <p:style>
          <a:lnRef idx="1">
            <a:schemeClr val="accent1"/>
          </a:lnRef>
          <a:fillRef idx="3">
            <a:schemeClr val="accent1"/>
          </a:fillRef>
          <a:effectRef idx="2">
            <a:schemeClr val="accent1"/>
          </a:effectRef>
          <a:fontRef idx="minor">
            <a:schemeClr val="lt1"/>
          </a:fontRef>
        </p:style>
        <p:txBody>
          <a:bodyPr lIns="91433" tIns="45717" rIns="91433" bIns="45717" rtlCol="0" anchor="ctr"/>
          <a:lstStyle/>
          <a:p>
            <a:pPr algn="ctr"/>
            <a:endParaRPr lang="en-IE" dirty="0"/>
          </a:p>
        </p:txBody>
      </p:sp>
      <p:pic>
        <p:nvPicPr>
          <p:cNvPr id="7" name="Picture 6" descr="instituteLGE.jpg"/>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0798309" y="5358634"/>
            <a:ext cx="854848" cy="865624"/>
          </a:xfrm>
          <a:prstGeom prst="rect">
            <a:avLst/>
          </a:prstGeom>
          <a:ln w="38100">
            <a:solidFill>
              <a:schemeClr val="bg1"/>
            </a:solidFill>
            <a:miter lim="800000"/>
          </a:ln>
        </p:spPr>
      </p:pic>
      <p:sp>
        <p:nvSpPr>
          <p:cNvPr id="2" name="Rectangle 1"/>
          <p:cNvSpPr/>
          <p:nvPr/>
        </p:nvSpPr>
        <p:spPr>
          <a:xfrm>
            <a:off x="1226641" y="1140282"/>
            <a:ext cx="9898743" cy="4143692"/>
          </a:xfrm>
          <a:prstGeom prst="rect">
            <a:avLst/>
          </a:prstGeom>
        </p:spPr>
        <p:txBody>
          <a:bodyPr wrap="square" lIns="91433" tIns="45717" rIns="91433" bIns="45717">
            <a:spAutoFit/>
          </a:bodyPr>
          <a:lstStyle/>
          <a:p>
            <a:pPr>
              <a:lnSpc>
                <a:spcPct val="120000"/>
              </a:lnSpc>
            </a:pPr>
            <a:r>
              <a:rPr lang="en-IE" sz="2200" dirty="0" smtClean="0">
                <a:solidFill>
                  <a:schemeClr val="bg1">
                    <a:lumMod val="50000"/>
                  </a:schemeClr>
                </a:solidFill>
                <a:latin typeface="Century Gothic"/>
                <a:cs typeface="Century Gothic"/>
              </a:rPr>
              <a:t>In relation to a product or service:</a:t>
            </a:r>
          </a:p>
          <a:p>
            <a:pPr>
              <a:lnSpc>
                <a:spcPct val="120000"/>
              </a:lnSpc>
            </a:pPr>
            <a:endParaRPr lang="en-IE" sz="2200" dirty="0" smtClean="0">
              <a:solidFill>
                <a:schemeClr val="bg1">
                  <a:lumMod val="50000"/>
                </a:schemeClr>
              </a:solidFill>
              <a:latin typeface="Century Gothic"/>
              <a:cs typeface="Century Gothic"/>
            </a:endParaRPr>
          </a:p>
          <a:p>
            <a:pPr marL="342900" indent="-342900">
              <a:lnSpc>
                <a:spcPct val="120000"/>
              </a:lnSpc>
              <a:buFont typeface="Arial"/>
              <a:buChar char="•"/>
            </a:pPr>
            <a:r>
              <a:rPr lang="en-IE" sz="2200" dirty="0" smtClean="0">
                <a:solidFill>
                  <a:schemeClr val="bg1">
                    <a:lumMod val="50000"/>
                  </a:schemeClr>
                </a:solidFill>
                <a:latin typeface="Century Gothic"/>
                <a:cs typeface="Century Gothic"/>
              </a:rPr>
              <a:t>Was the Experience Good or Bad</a:t>
            </a:r>
            <a:r>
              <a:rPr lang="en-IE" sz="2200" dirty="0" smtClean="0">
                <a:solidFill>
                  <a:schemeClr val="bg1">
                    <a:lumMod val="50000"/>
                  </a:schemeClr>
                </a:solidFill>
                <a:latin typeface="Arial"/>
                <a:cs typeface="Arial"/>
              </a:rPr>
              <a:t>?</a:t>
            </a:r>
            <a:endParaRPr lang="en-IE" sz="2200" dirty="0">
              <a:solidFill>
                <a:schemeClr val="bg1">
                  <a:lumMod val="50000"/>
                </a:schemeClr>
              </a:solidFill>
              <a:latin typeface="Arial"/>
              <a:cs typeface="Arial"/>
            </a:endParaRPr>
          </a:p>
          <a:p>
            <a:pPr marL="342900" indent="-342900">
              <a:lnSpc>
                <a:spcPct val="120000"/>
              </a:lnSpc>
              <a:buFont typeface="Arial"/>
              <a:buChar char="•"/>
            </a:pPr>
            <a:r>
              <a:rPr lang="en-IE" sz="2200" dirty="0" smtClean="0">
                <a:solidFill>
                  <a:schemeClr val="bg1">
                    <a:lumMod val="50000"/>
                  </a:schemeClr>
                </a:solidFill>
                <a:latin typeface="Century Gothic"/>
                <a:cs typeface="Century Gothic"/>
              </a:rPr>
              <a:t>Was the service good</a:t>
            </a:r>
            <a:r>
              <a:rPr lang="en-IE" sz="2200" dirty="0" smtClean="0">
                <a:solidFill>
                  <a:schemeClr val="bg1">
                    <a:lumMod val="50000"/>
                  </a:schemeClr>
                </a:solidFill>
                <a:latin typeface="Arial"/>
                <a:cs typeface="Arial"/>
              </a:rPr>
              <a:t>?</a:t>
            </a:r>
            <a:endParaRPr lang="en-IE" sz="2200" dirty="0">
              <a:solidFill>
                <a:schemeClr val="bg1">
                  <a:lumMod val="50000"/>
                </a:schemeClr>
              </a:solidFill>
              <a:latin typeface="Century Gothic"/>
              <a:cs typeface="Century Gothic"/>
            </a:endParaRPr>
          </a:p>
          <a:p>
            <a:pPr marL="342900" indent="-342900">
              <a:lnSpc>
                <a:spcPct val="120000"/>
              </a:lnSpc>
              <a:buFont typeface="Arial"/>
              <a:buChar char="•"/>
            </a:pPr>
            <a:r>
              <a:rPr lang="en-IE" sz="2200" dirty="0" smtClean="0">
                <a:solidFill>
                  <a:schemeClr val="bg1">
                    <a:lumMod val="50000"/>
                  </a:schemeClr>
                </a:solidFill>
                <a:latin typeface="Century Gothic"/>
                <a:cs typeface="Century Gothic"/>
              </a:rPr>
              <a:t>If visiting a retailer, was the store clean inviting and friendly</a:t>
            </a:r>
            <a:r>
              <a:rPr lang="en-IE" sz="2200" dirty="0" smtClean="0">
                <a:solidFill>
                  <a:schemeClr val="bg1">
                    <a:lumMod val="50000"/>
                  </a:schemeClr>
                </a:solidFill>
                <a:latin typeface="Arial"/>
                <a:cs typeface="Arial"/>
              </a:rPr>
              <a:t>?</a:t>
            </a:r>
            <a:r>
              <a:rPr lang="en-IE" sz="2200" dirty="0" smtClean="0">
                <a:solidFill>
                  <a:schemeClr val="bg1">
                    <a:lumMod val="50000"/>
                  </a:schemeClr>
                </a:solidFill>
                <a:latin typeface="Century Gothic"/>
                <a:cs typeface="Century Gothic"/>
              </a:rPr>
              <a:t> </a:t>
            </a:r>
          </a:p>
          <a:p>
            <a:pPr marL="342900" indent="-342900">
              <a:lnSpc>
                <a:spcPct val="120000"/>
              </a:lnSpc>
              <a:buFont typeface="Arial"/>
              <a:buChar char="•"/>
            </a:pPr>
            <a:r>
              <a:rPr lang="en-IE" sz="2200" dirty="0" smtClean="0">
                <a:solidFill>
                  <a:schemeClr val="bg1">
                    <a:lumMod val="50000"/>
                  </a:schemeClr>
                </a:solidFill>
                <a:latin typeface="Century Gothic"/>
                <a:cs typeface="Century Gothic"/>
              </a:rPr>
              <a:t>In a Restaurant </a:t>
            </a:r>
            <a:r>
              <a:rPr lang="mr-IN" sz="2200" dirty="0" smtClean="0">
                <a:solidFill>
                  <a:schemeClr val="bg1">
                    <a:lumMod val="50000"/>
                  </a:schemeClr>
                </a:solidFill>
                <a:latin typeface="Century Gothic"/>
                <a:cs typeface="Century Gothic"/>
              </a:rPr>
              <a:t>–</a:t>
            </a:r>
            <a:r>
              <a:rPr lang="en-IE" sz="2200" dirty="0" smtClean="0">
                <a:solidFill>
                  <a:schemeClr val="bg1">
                    <a:lumMod val="50000"/>
                  </a:schemeClr>
                </a:solidFill>
                <a:latin typeface="Century Gothic"/>
                <a:cs typeface="Century Gothic"/>
              </a:rPr>
              <a:t> how was the quality &amp; service</a:t>
            </a:r>
            <a:r>
              <a:rPr lang="en-IE" sz="2200" dirty="0" smtClean="0">
                <a:solidFill>
                  <a:schemeClr val="bg1">
                    <a:lumMod val="50000"/>
                  </a:schemeClr>
                </a:solidFill>
                <a:latin typeface="Arial"/>
                <a:cs typeface="Arial"/>
              </a:rPr>
              <a:t>?</a:t>
            </a:r>
            <a:endParaRPr lang="en-IE" sz="2200" dirty="0" smtClean="0">
              <a:solidFill>
                <a:schemeClr val="bg1">
                  <a:lumMod val="50000"/>
                </a:schemeClr>
              </a:solidFill>
              <a:latin typeface="Century Gothic"/>
              <a:cs typeface="Century Gothic"/>
            </a:endParaRPr>
          </a:p>
          <a:p>
            <a:pPr marL="342900" indent="-342900">
              <a:lnSpc>
                <a:spcPct val="120000"/>
              </a:lnSpc>
              <a:buFont typeface="Arial"/>
              <a:buChar char="•"/>
            </a:pPr>
            <a:r>
              <a:rPr lang="en-IE" sz="2200" dirty="0" smtClean="0">
                <a:solidFill>
                  <a:schemeClr val="bg1">
                    <a:lumMod val="50000"/>
                  </a:schemeClr>
                </a:solidFill>
                <a:latin typeface="Century Gothic"/>
                <a:cs typeface="Century Gothic"/>
              </a:rPr>
              <a:t>At the Cinema </a:t>
            </a:r>
            <a:r>
              <a:rPr lang="mr-IN" sz="2200" dirty="0" smtClean="0">
                <a:solidFill>
                  <a:schemeClr val="bg1">
                    <a:lumMod val="50000"/>
                  </a:schemeClr>
                </a:solidFill>
                <a:latin typeface="Century Gothic"/>
                <a:cs typeface="Century Gothic"/>
              </a:rPr>
              <a:t>–</a:t>
            </a:r>
            <a:r>
              <a:rPr lang="en-IE" sz="2200" dirty="0" smtClean="0">
                <a:solidFill>
                  <a:schemeClr val="bg1">
                    <a:lumMod val="50000"/>
                  </a:schemeClr>
                </a:solidFill>
                <a:latin typeface="Century Gothic"/>
                <a:cs typeface="Century Gothic"/>
              </a:rPr>
              <a:t> Sound &amp; Vision, seating, Aircon, Loos, food &amp; drink</a:t>
            </a:r>
          </a:p>
          <a:p>
            <a:pPr marL="342900" indent="-342900">
              <a:lnSpc>
                <a:spcPct val="120000"/>
              </a:lnSpc>
              <a:buFont typeface="Arial"/>
              <a:buChar char="•"/>
            </a:pPr>
            <a:r>
              <a:rPr lang="en-IE" sz="2200" dirty="0" smtClean="0">
                <a:solidFill>
                  <a:schemeClr val="bg1">
                    <a:lumMod val="50000"/>
                  </a:schemeClr>
                </a:solidFill>
                <a:latin typeface="Century Gothic"/>
                <a:cs typeface="Century Gothic"/>
              </a:rPr>
              <a:t>Holiday &amp; Travel Business </a:t>
            </a:r>
            <a:r>
              <a:rPr lang="mr-IN" sz="2200" dirty="0" smtClean="0">
                <a:solidFill>
                  <a:schemeClr val="bg1">
                    <a:lumMod val="50000"/>
                  </a:schemeClr>
                </a:solidFill>
                <a:latin typeface="Century Gothic"/>
                <a:cs typeface="Century Gothic"/>
              </a:rPr>
              <a:t>–</a:t>
            </a:r>
            <a:r>
              <a:rPr lang="en-IE" sz="2200" dirty="0" smtClean="0">
                <a:solidFill>
                  <a:schemeClr val="bg1">
                    <a:lumMod val="50000"/>
                  </a:schemeClr>
                </a:solidFill>
                <a:latin typeface="Century Gothic"/>
                <a:cs typeface="Century Gothic"/>
              </a:rPr>
              <a:t> Monarch &amp; Ryanair </a:t>
            </a:r>
            <a:r>
              <a:rPr lang="mr-IN" sz="2200" dirty="0" smtClean="0">
                <a:solidFill>
                  <a:schemeClr val="bg1">
                    <a:lumMod val="50000"/>
                  </a:schemeClr>
                </a:solidFill>
                <a:latin typeface="Century Gothic"/>
                <a:cs typeface="Century Gothic"/>
              </a:rPr>
              <a:t>–</a:t>
            </a:r>
            <a:r>
              <a:rPr lang="en-IE" sz="2200" dirty="0" smtClean="0">
                <a:solidFill>
                  <a:schemeClr val="bg1">
                    <a:lumMod val="50000"/>
                  </a:schemeClr>
                </a:solidFill>
                <a:latin typeface="Century Gothic"/>
                <a:cs typeface="Century Gothic"/>
              </a:rPr>
              <a:t> Am I getting Home</a:t>
            </a:r>
            <a:r>
              <a:rPr lang="en-IE" sz="2200" dirty="0" smtClean="0">
                <a:solidFill>
                  <a:schemeClr val="bg1">
                    <a:lumMod val="50000"/>
                  </a:schemeClr>
                </a:solidFill>
                <a:latin typeface="Arial"/>
                <a:cs typeface="Arial"/>
              </a:rPr>
              <a:t>?</a:t>
            </a:r>
            <a:endParaRPr lang="en-IE" sz="2200" dirty="0" smtClean="0">
              <a:solidFill>
                <a:schemeClr val="bg1">
                  <a:lumMod val="50000"/>
                </a:schemeClr>
              </a:solidFill>
              <a:latin typeface="Century Gothic"/>
              <a:cs typeface="Century Gothic"/>
            </a:endParaRPr>
          </a:p>
          <a:p>
            <a:pPr>
              <a:lnSpc>
                <a:spcPct val="120000"/>
              </a:lnSpc>
            </a:pPr>
            <a:endParaRPr lang="en-IE" sz="2200" dirty="0" smtClean="0">
              <a:solidFill>
                <a:schemeClr val="bg1">
                  <a:lumMod val="50000"/>
                </a:schemeClr>
              </a:solidFill>
              <a:latin typeface="Century Gothic"/>
              <a:cs typeface="Century Gothic"/>
            </a:endParaRPr>
          </a:p>
          <a:p>
            <a:pPr>
              <a:lnSpc>
                <a:spcPct val="120000"/>
              </a:lnSpc>
            </a:pPr>
            <a:r>
              <a:rPr lang="en-IE" sz="2200" dirty="0" smtClean="0">
                <a:solidFill>
                  <a:schemeClr val="bg1">
                    <a:lumMod val="50000"/>
                  </a:schemeClr>
                </a:solidFill>
                <a:latin typeface="Century Gothic"/>
                <a:cs typeface="Century Gothic"/>
              </a:rPr>
              <a:t>These are some of the many questions for consideration.</a:t>
            </a:r>
          </a:p>
        </p:txBody>
      </p:sp>
      <p:sp>
        <p:nvSpPr>
          <p:cNvPr id="3" name="TextBox 2"/>
          <p:cNvSpPr txBox="1"/>
          <p:nvPr/>
        </p:nvSpPr>
        <p:spPr>
          <a:xfrm>
            <a:off x="1187358" y="535907"/>
            <a:ext cx="8515442" cy="646325"/>
          </a:xfrm>
          <a:prstGeom prst="rect">
            <a:avLst/>
          </a:prstGeom>
          <a:noFill/>
        </p:spPr>
        <p:txBody>
          <a:bodyPr wrap="square" lIns="91433" tIns="45717" rIns="91433" bIns="45717" rtlCol="0">
            <a:spAutoFit/>
          </a:bodyPr>
          <a:lstStyle/>
          <a:p>
            <a:r>
              <a:rPr lang="en-IE" sz="3600" dirty="0">
                <a:solidFill>
                  <a:srgbClr val="7F7F7F"/>
                </a:solidFill>
                <a:latin typeface="Century Gothic"/>
                <a:cs typeface="Century Gothic"/>
              </a:rPr>
              <a:t>Think </a:t>
            </a:r>
            <a:r>
              <a:rPr lang="en-IE" sz="3600" dirty="0" smtClean="0">
                <a:solidFill>
                  <a:srgbClr val="7F7F7F"/>
                </a:solidFill>
                <a:latin typeface="Century Gothic"/>
                <a:cs typeface="Century Gothic"/>
              </a:rPr>
              <a:t>as a Customer!</a:t>
            </a:r>
            <a:endParaRPr lang="en-IE" sz="3600" dirty="0">
              <a:solidFill>
                <a:srgbClr val="7F7F7F"/>
              </a:solidFill>
              <a:latin typeface="Century Gothic"/>
              <a:cs typeface="Century Gothic"/>
            </a:endParaRPr>
          </a:p>
        </p:txBody>
      </p:sp>
      <p:sp>
        <p:nvSpPr>
          <p:cNvPr id="6" name="TextBox 5"/>
          <p:cNvSpPr txBox="1"/>
          <p:nvPr/>
        </p:nvSpPr>
        <p:spPr>
          <a:xfrm>
            <a:off x="5234226" y="6620916"/>
            <a:ext cx="1723549" cy="215444"/>
          </a:xfrm>
          <a:prstGeom prst="rect">
            <a:avLst/>
          </a:prstGeom>
          <a:noFill/>
        </p:spPr>
        <p:txBody>
          <a:bodyPr wrap="none" rtlCol="0">
            <a:spAutoFit/>
          </a:bodyPr>
          <a:lstStyle/>
          <a:p>
            <a:r>
              <a:rPr lang="en-US" sz="800" dirty="0" smtClean="0">
                <a:solidFill>
                  <a:srgbClr val="FFFFFF"/>
                </a:solidFill>
              </a:rPr>
              <a:t> </a:t>
            </a:r>
            <a:r>
              <a:rPr lang="en-US" sz="800" dirty="0" smtClean="0">
                <a:solidFill>
                  <a:schemeClr val="bg1">
                    <a:lumMod val="50000"/>
                  </a:schemeClr>
                </a:solidFill>
              </a:rPr>
              <a:t>© Copyright MBA Global AML 2017</a:t>
            </a:r>
            <a:endParaRPr lang="en-US" sz="800" dirty="0">
              <a:solidFill>
                <a:schemeClr val="bg1">
                  <a:lumMod val="50000"/>
                </a:schemeClr>
              </a:solidFill>
            </a:endParaRPr>
          </a:p>
        </p:txBody>
      </p:sp>
    </p:spTree>
    <p:custDataLst>
      <p:tags r:id="rId1"/>
    </p:custDataLst>
    <p:extLst>
      <p:ext uri="{BB962C8B-B14F-4D97-AF65-F5344CB8AC3E}">
        <p14:creationId xmlns:p14="http://schemas.microsoft.com/office/powerpoint/2010/main" val="3653696970"/>
      </p:ext>
    </p:extLst>
  </p:cSld>
  <p:clrMapOvr>
    <a:masterClrMapping/>
  </p:clrMapOvr>
  <mc:AlternateContent xmlns:mc="http://schemas.openxmlformats.org/markup-compatibility/2006" xmlns:p14="http://schemas.microsoft.com/office/powerpoint/2010/main">
    <mc:Choice Requires="p14">
      <p:transition spd="med" p14:dur="700" advTm="30276">
        <p:fade/>
      </p:transition>
    </mc:Choice>
    <mc:Fallback xmlns="">
      <p:transition spd="med" advTm="30276">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fade">
                                      <p:cBhvr>
                                        <p:cTn id="17" dur="500"/>
                                        <p:tgtEl>
                                          <p:spTgt spid="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fade">
                                      <p:cBhvr>
                                        <p:cTn id="22" dur="500"/>
                                        <p:tgtEl>
                                          <p:spTgt spid="2">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fade">
                                      <p:cBhvr>
                                        <p:cTn id="27" dur="500"/>
                                        <p:tgtEl>
                                          <p:spTgt spid="2">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
                                            <p:txEl>
                                              <p:pRg st="6" end="6"/>
                                            </p:txEl>
                                          </p:spTgt>
                                        </p:tgtEl>
                                        <p:attrNameLst>
                                          <p:attrName>style.visibility</p:attrName>
                                        </p:attrNameLst>
                                      </p:cBhvr>
                                      <p:to>
                                        <p:strVal val="visible"/>
                                      </p:to>
                                    </p:set>
                                    <p:animEffect transition="in" filter="fade">
                                      <p:cBhvr>
                                        <p:cTn id="32" dur="500"/>
                                        <p:tgtEl>
                                          <p:spTgt spid="2">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Effect transition="in" filter="fade">
                                      <p:cBhvr>
                                        <p:cTn id="37" dur="500"/>
                                        <p:tgtEl>
                                          <p:spTgt spid="2">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2">
                                            <p:txEl>
                                              <p:pRg st="9" end="9"/>
                                            </p:txEl>
                                          </p:spTgt>
                                        </p:tgtEl>
                                        <p:attrNameLst>
                                          <p:attrName>style.visibility</p:attrName>
                                        </p:attrNameLst>
                                      </p:cBhvr>
                                      <p:to>
                                        <p:strVal val="visible"/>
                                      </p:to>
                                    </p:set>
                                    <p:animEffect transition="in" filter="fade">
                                      <p:cBhvr>
                                        <p:cTn id="42" dur="500"/>
                                        <p:tgtEl>
                                          <p:spTgt spid="2">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ags/tag1.xml><?xml version="1.0" encoding="utf-8"?>
<p:tagLst xmlns:a="http://schemas.openxmlformats.org/drawingml/2006/main" xmlns:r="http://schemas.openxmlformats.org/officeDocument/2006/relationships" xmlns:p="http://schemas.openxmlformats.org/presentationml/2006/main">
  <p:tag name="TIMING" val="|3.2|6.8|11.1"/>
</p:tagLst>
</file>

<file path=ppt/tags/tag10.xml><?xml version="1.0" encoding="utf-8"?>
<p:tagLst xmlns:a="http://schemas.openxmlformats.org/drawingml/2006/main" xmlns:r="http://schemas.openxmlformats.org/officeDocument/2006/relationships" xmlns:p="http://schemas.openxmlformats.org/presentationml/2006/main">
  <p:tag name="TIMING" val="|3.2|6.8|11.1"/>
</p:tagLst>
</file>

<file path=ppt/tags/tag11.xml><?xml version="1.0" encoding="utf-8"?>
<p:tagLst xmlns:a="http://schemas.openxmlformats.org/drawingml/2006/main" xmlns:r="http://schemas.openxmlformats.org/officeDocument/2006/relationships" xmlns:p="http://schemas.openxmlformats.org/presentationml/2006/main">
  <p:tag name="TIMING" val="|3.2|6.8|11.1"/>
</p:tagLst>
</file>

<file path=ppt/tags/tag12.xml><?xml version="1.0" encoding="utf-8"?>
<p:tagLst xmlns:a="http://schemas.openxmlformats.org/drawingml/2006/main" xmlns:r="http://schemas.openxmlformats.org/officeDocument/2006/relationships" xmlns:p="http://schemas.openxmlformats.org/presentationml/2006/main">
  <p:tag name="TIMING" val="|3.2|6.8|11.1"/>
</p:tagLst>
</file>

<file path=ppt/tags/tag13.xml><?xml version="1.0" encoding="utf-8"?>
<p:tagLst xmlns:a="http://schemas.openxmlformats.org/drawingml/2006/main" xmlns:r="http://schemas.openxmlformats.org/officeDocument/2006/relationships" xmlns:p="http://schemas.openxmlformats.org/presentationml/2006/main">
  <p:tag name="TIMING" val="|3.2|6.8|11.1"/>
</p:tagLst>
</file>

<file path=ppt/tags/tag2.xml><?xml version="1.0" encoding="utf-8"?>
<p:tagLst xmlns:a="http://schemas.openxmlformats.org/drawingml/2006/main" xmlns:r="http://schemas.openxmlformats.org/officeDocument/2006/relationships" xmlns:p="http://schemas.openxmlformats.org/presentationml/2006/main">
  <p:tag name="TIMING" val="|3.2|6.8|11.1"/>
</p:tagLst>
</file>

<file path=ppt/tags/tag3.xml><?xml version="1.0" encoding="utf-8"?>
<p:tagLst xmlns:a="http://schemas.openxmlformats.org/drawingml/2006/main" xmlns:r="http://schemas.openxmlformats.org/officeDocument/2006/relationships" xmlns:p="http://schemas.openxmlformats.org/presentationml/2006/main">
  <p:tag name="TIMING" val="|3.2|6.8|11.1"/>
</p:tagLst>
</file>

<file path=ppt/tags/tag4.xml><?xml version="1.0" encoding="utf-8"?>
<p:tagLst xmlns:a="http://schemas.openxmlformats.org/drawingml/2006/main" xmlns:r="http://schemas.openxmlformats.org/officeDocument/2006/relationships" xmlns:p="http://schemas.openxmlformats.org/presentationml/2006/main">
  <p:tag name="TIMING" val="|3.2|6.8|11.1"/>
</p:tagLst>
</file>

<file path=ppt/tags/tag5.xml><?xml version="1.0" encoding="utf-8"?>
<p:tagLst xmlns:a="http://schemas.openxmlformats.org/drawingml/2006/main" xmlns:r="http://schemas.openxmlformats.org/officeDocument/2006/relationships" xmlns:p="http://schemas.openxmlformats.org/presentationml/2006/main">
  <p:tag name="TIMING" val="|3.2|6.8|11.1"/>
</p:tagLst>
</file>

<file path=ppt/tags/tag6.xml><?xml version="1.0" encoding="utf-8"?>
<p:tagLst xmlns:a="http://schemas.openxmlformats.org/drawingml/2006/main" xmlns:r="http://schemas.openxmlformats.org/officeDocument/2006/relationships" xmlns:p="http://schemas.openxmlformats.org/presentationml/2006/main">
  <p:tag name="TIMING" val="|3.2|6.8|11.1"/>
</p:tagLst>
</file>

<file path=ppt/tags/tag7.xml><?xml version="1.0" encoding="utf-8"?>
<p:tagLst xmlns:a="http://schemas.openxmlformats.org/drawingml/2006/main" xmlns:r="http://schemas.openxmlformats.org/officeDocument/2006/relationships" xmlns:p="http://schemas.openxmlformats.org/presentationml/2006/main">
  <p:tag name="TIMING" val="|3.2|6.8|11.1"/>
</p:tagLst>
</file>

<file path=ppt/tags/tag8.xml><?xml version="1.0" encoding="utf-8"?>
<p:tagLst xmlns:a="http://schemas.openxmlformats.org/drawingml/2006/main" xmlns:r="http://schemas.openxmlformats.org/officeDocument/2006/relationships" xmlns:p="http://schemas.openxmlformats.org/presentationml/2006/main">
  <p:tag name="TIMING" val="|3.2|6.8|11.1"/>
</p:tagLst>
</file>

<file path=ppt/tags/tag9.xml><?xml version="1.0" encoding="utf-8"?>
<p:tagLst xmlns:a="http://schemas.openxmlformats.org/drawingml/2006/main" xmlns:r="http://schemas.openxmlformats.org/officeDocument/2006/relationships" xmlns:p="http://schemas.openxmlformats.org/presentationml/2006/main">
  <p:tag name="TIMING" val="|3.2|6.8|11.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18806</TotalTime>
  <Words>1078</Words>
  <Application>Microsoft Macintosh PowerPoint</Application>
  <PresentationFormat>Custom</PresentationFormat>
  <Paragraphs>128</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Liam Fennelly</dc:creator>
  <cp:lastModifiedBy>Greg Devlin</cp:lastModifiedBy>
  <cp:revision>159</cp:revision>
  <cp:lastPrinted>2017-09-12T17:09:03Z</cp:lastPrinted>
  <dcterms:created xsi:type="dcterms:W3CDTF">2017-08-22T15:35:19Z</dcterms:created>
  <dcterms:modified xsi:type="dcterms:W3CDTF">2017-10-03T13:42:54Z</dcterms:modified>
</cp:coreProperties>
</file>